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645" r:id="rId2"/>
    <p:sldId id="1666" r:id="rId3"/>
    <p:sldId id="1711" r:id="rId4"/>
    <p:sldId id="1668" r:id="rId5"/>
    <p:sldId id="1669" r:id="rId6"/>
    <p:sldId id="1670" r:id="rId7"/>
    <p:sldId id="1671" r:id="rId8"/>
    <p:sldId id="1672" r:id="rId9"/>
    <p:sldId id="1675" r:id="rId10"/>
    <p:sldId id="1676" r:id="rId11"/>
    <p:sldId id="1681" r:id="rId12"/>
    <p:sldId id="1710" r:id="rId13"/>
    <p:sldId id="1677" r:id="rId14"/>
    <p:sldId id="1688" r:id="rId15"/>
    <p:sldId id="1690" r:id="rId16"/>
    <p:sldId id="1691" r:id="rId17"/>
    <p:sldId id="1700" r:id="rId18"/>
    <p:sldId id="1692" r:id="rId19"/>
    <p:sldId id="1696" r:id="rId20"/>
    <p:sldId id="1697" r:id="rId21"/>
    <p:sldId id="1698" r:id="rId22"/>
    <p:sldId id="1702" r:id="rId23"/>
    <p:sldId id="1703" r:id="rId24"/>
    <p:sldId id="1704" r:id="rId25"/>
    <p:sldId id="1712" r:id="rId26"/>
    <p:sldId id="1685" r:id="rId27"/>
    <p:sldId id="1686" r:id="rId28"/>
    <p:sldId id="1679" r:id="rId29"/>
    <p:sldId id="1674" r:id="rId30"/>
    <p:sldId id="1706" r:id="rId31"/>
  </p:sldIdLst>
  <p:sldSz cx="10693400" cy="7561263"/>
  <p:notesSz cx="6858000" cy="9144000"/>
  <p:defaultTextStyle>
    <a:defPPr>
      <a:defRPr lang="ja-JP"/>
    </a:defPPr>
    <a:lvl1pPr marL="0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521528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미진" initials="안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504D"/>
    <a:srgbClr val="0000FF"/>
    <a:srgbClr val="C10000"/>
    <a:srgbClr val="3498DB"/>
    <a:srgbClr val="2ECC71"/>
    <a:srgbClr val="E74C3C"/>
    <a:srgbClr val="7DE3FF"/>
    <a:srgbClr val="D9EDF3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6" autoAdjust="0"/>
    <p:restoredTop sz="92676" autoAdjust="0"/>
  </p:normalViewPr>
  <p:slideViewPr>
    <p:cSldViewPr snapToGrid="0" snapToObjects="1">
      <p:cViewPr>
        <p:scale>
          <a:sx n="125" d="100"/>
          <a:sy n="125" d="100"/>
        </p:scale>
        <p:origin x="1640" y="259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" d="1"/>
        <a:sy n="1" d="1"/>
      </p:scale>
      <p:origin x="0" y="-906"/>
    </p:cViewPr>
  </p:sorterViewPr>
  <p:notesViewPr>
    <p:cSldViewPr snapToGrid="0" snapToObjects="1">
      <p:cViewPr varScale="1">
        <p:scale>
          <a:sx n="121" d="100"/>
          <a:sy n="121" d="100"/>
        </p:scale>
        <p:origin x="5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BF9B-247A-E042-AF29-52A4501E3DBC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1843-C3F5-3D40-B419-89E7E059F5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7705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08EF7-1894-F549-A5FA-48CDB1394516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0DC30-9171-D342-827B-94582DF8AD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054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521528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509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D0D4-7100-8B49-74EC-C4877E96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D68731-7FFE-A8A9-F640-D0E97431C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9057A8-8B96-8191-B8C4-8362B8D97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EDF12-AE20-DED7-4567-ED0462516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41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4C3F1-02F4-BC32-14AF-E7B2AE4D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2587CC-193E-C264-4563-4CF0EB49F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F6DB9A-6228-9187-531A-77AD181E2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F6136-F473-B8EA-5E3F-425E1703F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317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BFC43-F137-D9ED-EC5C-C188B93E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BD7158-B5D6-7C06-ACDA-0747B101D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811EFA-F194-CF22-5E8F-BDC7F6A99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E36BD-4881-8121-4ABD-B0C56AB06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70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D276C-8E9B-3471-8FC0-1AB6090F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B45D6B-5A00-95ED-8616-B2D41EB5F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EFACEE-DF34-F11D-4B1E-183A0193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BD54A-1F06-98D9-CEE2-80E3E8677C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17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73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5518E-EF8B-604C-4F61-5C556755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F10164-EE30-728C-3217-FB6900827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09C7FA-0FF8-64C9-2498-061B1698B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AE0AC-5F76-7404-E214-794C4A8D6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87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ADCD-289A-F0A0-B65F-97D019E7C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6E1975-0CAC-1087-E5A4-5B6BCAC28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36C2B3-C9F0-D7EF-6582-CC20E1B7F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A9FC6-5FA3-2E4B-85A8-3F7FD4218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22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243D-D85C-E888-852D-13BAFEE9E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C866DF-8EF9-24CD-AA59-BC823C848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A30F38-B4F3-B3FA-DEB7-2EA0CA1B9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C5F9F-21F3-F221-0BB8-2964371FF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965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3A9C-BCBD-8C6B-3037-C6017F336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E847E-E4D0-0EA2-24CD-D8EC55F74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8C8FFA-690F-5B3E-233A-9E5A4FEBA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1119FB-4E07-DBB4-097B-D47A29B2F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780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3F85-34E7-64BE-1F87-44832BB2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37D153-93DB-139D-596D-8495A9C26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A0732D-13A5-834C-6015-3E0EB83BE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8BFFE5-420C-CBAF-4E32-3D24B1131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000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47710-294F-F6CE-C4DE-B842B1DB9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278F30-5092-57DF-EEA5-9589C29B9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079182-715F-11DF-10A3-09F478EC3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2CC5E-3C37-5B38-1B04-5310FFF57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54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CD7D-3919-A9C8-5EBB-7F4F801F9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E1C61-8A09-5A33-4727-60FAA01D14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AD7405-D694-B322-B8AE-EE405393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B40FE-4305-7B27-5104-D72FAD09F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56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23747-4ACC-E316-2700-6186CDE21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947D15-9999-6302-25FF-DC796457E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A856B9-BE1B-14F0-4079-560CE3521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CD74D-10F2-707D-01FE-A7DDEED3A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0DC30-9171-D342-827B-94582DF8ADBA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95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3579" y="6687867"/>
            <a:ext cx="3386243" cy="402567"/>
          </a:xfrm>
        </p:spPr>
        <p:txBody>
          <a:bodyPr/>
          <a:lstStyle/>
          <a:p>
            <a:r>
              <a:rPr kumimoji="1" lang="en-US" altLang="ja-JP" dirty="0"/>
              <a:t>VLDB Lab Seminar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707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3A73-1881-4D48-B8AF-3C99B1AC4B46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17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178EF-DC6F-0B4B-A323-28BF26774AAF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463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715185" y="1557652"/>
            <a:ext cx="9089390" cy="1270275"/>
          </a:xfrm>
        </p:spPr>
        <p:txBody>
          <a:bodyPr>
            <a:normAutofit/>
          </a:bodyPr>
          <a:lstStyle>
            <a:lvl1pPr>
              <a:defRPr sz="4100" baseline="0"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r>
              <a:rPr lang="en-US" altLang="ko-KR" dirty="0"/>
              <a:t>The Title of Your Presentation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715185" y="3542455"/>
            <a:ext cx="7485380" cy="79392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1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Department of Computer and Electrical Engineering</a:t>
            </a:r>
          </a:p>
          <a:p>
            <a:r>
              <a:rPr lang="en-US" altLang="ko-KR" dirty="0" err="1"/>
              <a:t>Sungkyunkwan</a:t>
            </a:r>
            <a:r>
              <a:rPr lang="en-US" altLang="ko-KR" dirty="0"/>
              <a:t> University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715185" y="2907318"/>
            <a:ext cx="5136771" cy="476353"/>
          </a:xfrm>
        </p:spPr>
        <p:txBody>
          <a:bodyPr>
            <a:normAutofit/>
          </a:bodyPr>
          <a:lstStyle>
            <a:lvl1pPr marL="0" indent="0" algn="l" defTabSz="1043056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407444" algn="l"/>
              </a:tabLst>
              <a:defRPr lang="ko-KR" altLang="en-US" sz="21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defRPr>
            </a:lvl1pPr>
          </a:lstStyle>
          <a:p>
            <a:pPr lvl="0"/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715852" y="4892068"/>
            <a:ext cx="5472942" cy="1508752"/>
          </a:xfrm>
        </p:spPr>
        <p:txBody>
          <a:bodyPr/>
          <a:lstStyle>
            <a:lvl1pPr marL="0" marR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407444" algn="l"/>
              </a:tabLst>
              <a:defRPr sz="2700" baseline="0">
                <a:solidFill>
                  <a:schemeClr val="tx1">
                    <a:lumMod val="65000"/>
                    <a:lumOff val="35000"/>
                  </a:schemeClr>
                </a:solidFill>
                <a:ea typeface="나눔고딕" pitchFamily="50" charset="-127"/>
              </a:defRPr>
            </a:lvl1pPr>
          </a:lstStyle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407444" algn="l"/>
              </a:tabLst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Full paper name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407444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Author, co-author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407444" algn="l"/>
              </a:tabLs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Published conference/journal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30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363" indent="-360363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715963" indent="-296863">
              <a:defRPr/>
            </a:lvl2pPr>
            <a:lvl3pPr marL="984250" indent="-250825">
              <a:defRPr/>
            </a:lvl3pPr>
            <a:lvl4pPr marL="1257300" indent="-250825">
              <a:defRPr/>
            </a:lvl4pPr>
            <a:lvl5pPr marL="1525588" indent="-250825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538AB3D-7482-4110-808C-224F1A76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022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800"/>
            </a:lvl1pPr>
          </a:lstStyle>
          <a:p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69875" indent="-269875">
              <a:defRPr sz="3600"/>
            </a:lvl1pPr>
            <a:lvl2pPr marL="538163" indent="-233363">
              <a:defRPr sz="2800"/>
            </a:lvl2pPr>
            <a:lvl3pPr marL="715963" indent="-174625">
              <a:defRPr sz="2000"/>
            </a:lvl3pPr>
            <a:lvl4pPr marL="985838" indent="-260350">
              <a:defRPr sz="1800"/>
            </a:lvl4pPr>
            <a:lvl5pPr>
              <a:defRPr sz="1800"/>
            </a:lvl5pPr>
          </a:lstStyle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3763EFD-1939-417F-BE7B-EDDE205D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lang="ja-JP" altLang="en-US" smtClean="0"/>
              <a:pPr/>
              <a:t>‹#›</a:t>
            </a:fld>
            <a:r>
              <a:rPr lang="en-US" altLang="ja-JP" dirty="0"/>
              <a:t>/x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5494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45B2-5EFA-6546-A37C-4D7F95629C91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336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85D9-F0BD-C345-82FA-37C2C6A5F9B3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448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9A359-8CBC-5348-B4AC-5DF3E77465EC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48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3208B-1C87-2742-8E3C-C860635F7847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79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B8F99-6E17-2348-AFD7-D229B1CEF096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305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B303-4F89-D343-B57D-7CDCBC870119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482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37C19-E558-4D4A-9C9D-3884B79F38DD}" type="datetime1">
              <a:rPr kumimoji="1" lang="ko-KR" altLang="en-US" smtClean="0"/>
              <a:t>2024. 11. 5.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ja-JP"/>
              <a:t>VLDB Lab Seminar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FAFCE-8557-1447-889E-35AD09E1545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81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 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1F7C5E67-197B-C44F-B6A7-6FCCA3459EA9}" type="datetime1">
              <a:rPr lang="ko-KR" altLang="en-US" smtClean="0"/>
              <a:t>2024. 11. 5.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 b="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r>
              <a:rPr lang="en-US" altLang="ja-JP" dirty="0"/>
              <a:t>VLDB Lab Seminar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Calibri"/>
                <a:ea typeface=""/>
                <a:cs typeface="Calibri"/>
              </a:defRPr>
            </a:lvl1pPr>
          </a:lstStyle>
          <a:p>
            <a:fld id="{E8EFAFCE-8557-1447-889E-35AD09E1545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D92A4-9759-CE68-275B-49502C28D501}"/>
              </a:ext>
            </a:extLst>
          </p:cNvPr>
          <p:cNvSpPr txBox="1"/>
          <p:nvPr userDrawn="1"/>
        </p:nvSpPr>
        <p:spPr>
          <a:xfrm>
            <a:off x="-3092335" y="-1712422"/>
            <a:ext cx="184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180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521528" rtl="0" eaLnBrk="1" latinLnBrk="0" hangingPunct="1">
        <a:spcBef>
          <a:spcPct val="0"/>
        </a:spcBef>
        <a:buNone/>
        <a:defRPr kumimoji="1" sz="4800" b="1" kern="1200">
          <a:solidFill>
            <a:schemeClr val="tx1"/>
          </a:solidFill>
          <a:latin typeface="Calibri"/>
          <a:ea typeface=""/>
          <a:cs typeface="Calibri"/>
        </a:defRPr>
      </a:lvl1pPr>
    </p:titleStyle>
    <p:bodyStyle>
      <a:lvl1pPr marL="391146" indent="-391146" algn="l" defTabSz="521528" rtl="0" eaLnBrk="1" latinLnBrk="0" hangingPunct="1">
        <a:spcBef>
          <a:spcPct val="20000"/>
        </a:spcBef>
        <a:buClr>
          <a:srgbClr val="AA0000"/>
        </a:buClr>
        <a:buFont typeface="Arial"/>
        <a:buChar char="•"/>
        <a:defRPr kumimoji="1" sz="2400" kern="1200">
          <a:solidFill>
            <a:schemeClr val="tx1"/>
          </a:solidFill>
          <a:latin typeface="Calibri"/>
          <a:ea typeface=""/>
          <a:cs typeface="Calibri"/>
        </a:defRPr>
      </a:lvl1pPr>
      <a:lvl2pPr marL="847483" indent="-325955" algn="l" defTabSz="521528" rtl="0" eaLnBrk="1" latinLnBrk="0" hangingPunct="1">
        <a:spcBef>
          <a:spcPct val="20000"/>
        </a:spcBef>
        <a:buClrTx/>
        <a:buSzPct val="80000"/>
        <a:buFont typeface="Arial" panose="020B0604020202020204" pitchFamily="34" charset="0"/>
        <a:buChar char="−"/>
        <a:defRPr kumimoji="1" sz="2400" kern="1200">
          <a:solidFill>
            <a:schemeClr val="tx1"/>
          </a:solidFill>
          <a:latin typeface="Calibri"/>
          <a:ea typeface=""/>
          <a:cs typeface="Calibri"/>
        </a:defRPr>
      </a:lvl2pPr>
      <a:lvl3pPr marL="1303820" indent="-260764" algn="l" defTabSz="521528" rtl="0" eaLnBrk="1" latinLnBrk="0" hangingPunct="1">
        <a:spcBef>
          <a:spcPct val="20000"/>
        </a:spcBef>
        <a:buClr>
          <a:srgbClr val="AA0000"/>
        </a:buClr>
        <a:buFont typeface="Arial"/>
        <a:buChar char="•"/>
        <a:defRPr kumimoji="1" sz="2400" kern="1200">
          <a:solidFill>
            <a:schemeClr val="tx1"/>
          </a:solidFill>
          <a:latin typeface="Calibri"/>
          <a:ea typeface=""/>
          <a:cs typeface="Calibri"/>
        </a:defRPr>
      </a:lvl3pPr>
      <a:lvl4pPr marL="1825348" indent="-260764" algn="l" defTabSz="521528" rtl="0" eaLnBrk="1" latinLnBrk="0" hangingPunct="1">
        <a:spcBef>
          <a:spcPct val="20000"/>
        </a:spcBef>
        <a:buClr>
          <a:srgbClr val="AA0000"/>
        </a:buClr>
        <a:buFont typeface="Arial"/>
        <a:buChar char="–"/>
        <a:defRPr kumimoji="1" sz="2400" kern="1200">
          <a:solidFill>
            <a:schemeClr val="tx1"/>
          </a:solidFill>
          <a:latin typeface="Calibri"/>
          <a:ea typeface=""/>
          <a:cs typeface="Calibri"/>
        </a:defRPr>
      </a:lvl4pPr>
      <a:lvl5pPr marL="2346876" indent="-260764" algn="l" defTabSz="521528" rtl="0" eaLnBrk="1" latinLnBrk="0" hangingPunct="1">
        <a:spcBef>
          <a:spcPct val="20000"/>
        </a:spcBef>
        <a:buClr>
          <a:srgbClr val="AA0000"/>
        </a:buClr>
        <a:buFont typeface="Arial"/>
        <a:buChar char="»"/>
        <a:defRPr kumimoji="1" sz="2400" kern="1200">
          <a:solidFill>
            <a:schemeClr val="tx1"/>
          </a:solidFill>
          <a:latin typeface="Calibri"/>
          <a:ea typeface=""/>
          <a:cs typeface="Calibri"/>
        </a:defRPr>
      </a:lvl5pPr>
      <a:lvl6pPr marL="2868404" indent="-260764" algn="l" defTabSz="521528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521528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521528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521528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521528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1985" y="1636661"/>
            <a:ext cx="8569431" cy="3017284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Indexing Techniques </a:t>
            </a:r>
            <a:br>
              <a:rPr lang="en-US" altLang="ko-KR" dirty="0"/>
            </a:br>
            <a:r>
              <a:rPr lang="en-US" altLang="ko-KR" dirty="0"/>
              <a:t>for Vector Databases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2461EE32-AC88-4E1C-8CFC-4B5CD9F39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>
            <a:norm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</a:br>
            <a:r>
              <a:rPr lang="en-US" altLang="ko-KR" sz="32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  <a:t>(practice</a:t>
            </a:r>
            <a:r>
              <a:rPr lang="ko-KR" altLang="en-US" sz="32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  <a:t>&amp;</a:t>
            </a:r>
            <a:r>
              <a:rPr lang="ko-KR" altLang="en-US" sz="32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</a:rPr>
              <a:t>HW)</a:t>
            </a:r>
            <a:endParaRPr lang="en-US" altLang="ko-KR" sz="2400" dirty="0">
              <a:solidFill>
                <a:schemeClr val="tx1"/>
              </a:solidFill>
              <a:latin typeface="+mn-lt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1EFCF-D0CD-2106-B328-2912C1890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81230F-802B-82E7-2307-72581662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6720839"/>
            <a:ext cx="9623425" cy="674053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Layer</a:t>
            </a:r>
            <a:r>
              <a:rPr lang="ko-KR" altLang="en-US" sz="2200" dirty="0"/>
              <a:t>별로 </a:t>
            </a:r>
            <a:r>
              <a:rPr lang="en-US" altLang="ko-KR" sz="2200" dirty="0"/>
              <a:t>search</a:t>
            </a:r>
            <a:r>
              <a:rPr lang="ko-KR" altLang="en-US" sz="2200" dirty="0"/>
              <a:t> 진행</a:t>
            </a:r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F6E896-2293-FF14-4C83-C342AF98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R" dirty="0"/>
              <a:t>HNSW visualization (search)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E82A0-F7BC-DFBF-41BC-BB970BE9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342" y="1475870"/>
            <a:ext cx="80967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0A85C7E-501E-6938-2518-45D49F70C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4313153"/>
            <a:ext cx="9623425" cy="2441659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Main method:</a:t>
            </a:r>
            <a:r>
              <a:rPr lang="ko-KR" altLang="en-US" sz="2200" dirty="0"/>
              <a:t> </a:t>
            </a:r>
            <a:r>
              <a:rPr lang="en-US" altLang="ko-KR" sz="2200" dirty="0"/>
              <a:t>insert,</a:t>
            </a:r>
            <a:r>
              <a:rPr lang="ko-KR" altLang="en-US" sz="2200" dirty="0"/>
              <a:t> </a:t>
            </a:r>
            <a:r>
              <a:rPr lang="en-US" altLang="ko-KR" sz="2200" dirty="0"/>
              <a:t>search</a:t>
            </a:r>
          </a:p>
          <a:p>
            <a:r>
              <a:rPr lang="en-US" altLang="ko-KR" sz="2200" dirty="0"/>
              <a:t>Sub-algorithm: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lvl="1"/>
            <a:r>
              <a:rPr lang="en-US" altLang="ko-KR" sz="2200" dirty="0"/>
              <a:t>_</a:t>
            </a:r>
            <a:r>
              <a:rPr lang="en-US" altLang="ko-KR" sz="2200" dirty="0" err="1"/>
              <a:t>search_layer</a:t>
            </a:r>
            <a:r>
              <a:rPr lang="en-US" altLang="ko-KR" sz="2200" dirty="0"/>
              <a:t>: </a:t>
            </a:r>
            <a:r>
              <a:rPr lang="ko-KR" altLang="en-US" sz="2200" dirty="0"/>
              <a:t>주어진 계층에서 노드 탐색</a:t>
            </a:r>
            <a:endParaRPr lang="en-US" altLang="ko-KR" sz="2200" dirty="0"/>
          </a:p>
          <a:p>
            <a:pPr lvl="1"/>
            <a:r>
              <a:rPr lang="en-US" altLang="ko-KR" sz="2200" dirty="0"/>
              <a:t>_select:</a:t>
            </a:r>
            <a:r>
              <a:rPr lang="ko-KR" altLang="en-US" sz="2200" dirty="0"/>
              <a:t> 후보 노드 중 가장 가까운 이웃을 찾아 연결</a:t>
            </a:r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A02AE2-E3C3-3DDF-D629-1E0EF565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56DA23-99FD-E994-EC31-D495A887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7" y="1750971"/>
            <a:ext cx="5003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3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EC4B10-1C6B-F15E-D091-9E73A23C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" y="1672855"/>
            <a:ext cx="2218690" cy="4990084"/>
          </a:xfrm>
        </p:spPr>
        <p:txBody>
          <a:bodyPr/>
          <a:lstStyle/>
          <a:p>
            <a:r>
              <a:rPr kumimoji="1" lang="en-US" altLang="ko-Kore-KR" dirty="0"/>
              <a:t>Insert</a:t>
            </a:r>
          </a:p>
          <a:p>
            <a:endParaRPr lang="en-US" altLang="ko-Kore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marL="0" indent="0">
              <a:buNone/>
            </a:pPr>
            <a:endParaRPr kumimoji="1"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EE03798-3040-4AFF-58B4-9751B9F8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HNSW python code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27365-5252-5029-6958-7B5D02DD8C42}"/>
              </a:ext>
            </a:extLst>
          </p:cNvPr>
          <p:cNvSpPr txBox="1"/>
          <p:nvPr/>
        </p:nvSpPr>
        <p:spPr>
          <a:xfrm>
            <a:off x="4374833" y="7299653"/>
            <a:ext cx="72951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50" dirty="0"/>
              <a:t>https://towardsdatascience.com/similarity-search-part-4-hierarchical-navigable-small-world-hnsw-2aad4fe87d37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8951B7-A103-6A22-0F17-25809204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143" y="2326952"/>
            <a:ext cx="5519617" cy="4710458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2A0FA6A8-FEA1-87D8-27B2-022146D72963}"/>
              </a:ext>
            </a:extLst>
          </p:cNvPr>
          <p:cNvSpPr txBox="1">
            <a:spLocks/>
          </p:cNvSpPr>
          <p:nvPr/>
        </p:nvSpPr>
        <p:spPr>
          <a:xfrm>
            <a:off x="8303260" y="1672855"/>
            <a:ext cx="177165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dirty="0"/>
              <a:t>Search</a:t>
            </a:r>
          </a:p>
          <a:p>
            <a:pPr lvl="1"/>
            <a:endParaRPr lang="ko-Kore-KR" altLang="en-US" dirty="0"/>
          </a:p>
        </p:txBody>
      </p:sp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533BA0C1-4D25-B6DD-260E-0C08DD68F5C0}"/>
              </a:ext>
            </a:extLst>
          </p:cNvPr>
          <p:cNvSpPr/>
          <p:nvPr/>
        </p:nvSpPr>
        <p:spPr>
          <a:xfrm>
            <a:off x="2151183" y="2540000"/>
            <a:ext cx="314960" cy="109728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왼쪽 중괄호[L] 9">
            <a:extLst>
              <a:ext uri="{FF2B5EF4-FFF2-40B4-BE49-F238E27FC236}">
                <a16:creationId xmlns:a16="http://schemas.microsoft.com/office/drawing/2014/main" id="{5BDE1281-D349-AE36-93D5-2BE1734A2A4F}"/>
              </a:ext>
            </a:extLst>
          </p:cNvPr>
          <p:cNvSpPr/>
          <p:nvPr/>
        </p:nvSpPr>
        <p:spPr>
          <a:xfrm>
            <a:off x="2151183" y="4167896"/>
            <a:ext cx="314960" cy="2326731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왼쪽 중괄호[L] 12">
            <a:extLst>
              <a:ext uri="{FF2B5EF4-FFF2-40B4-BE49-F238E27FC236}">
                <a16:creationId xmlns:a16="http://schemas.microsoft.com/office/drawing/2014/main" id="{4088D727-BBEE-543D-CECC-34D683968249}"/>
              </a:ext>
            </a:extLst>
          </p:cNvPr>
          <p:cNvSpPr/>
          <p:nvPr/>
        </p:nvSpPr>
        <p:spPr>
          <a:xfrm rot="10800000">
            <a:off x="8022430" y="2563382"/>
            <a:ext cx="328892" cy="312621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A770CC0A-C405-A4C6-ADE5-86C9CFA3057E}"/>
              </a:ext>
            </a:extLst>
          </p:cNvPr>
          <p:cNvSpPr/>
          <p:nvPr/>
        </p:nvSpPr>
        <p:spPr>
          <a:xfrm rot="10800000">
            <a:off x="8044179" y="5977138"/>
            <a:ext cx="314960" cy="5174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76903A-9120-CA18-6EA1-806F32989120}"/>
              </a:ext>
            </a:extLst>
          </p:cNvPr>
          <p:cNvSpPr txBox="1"/>
          <p:nvPr/>
        </p:nvSpPr>
        <p:spPr>
          <a:xfrm>
            <a:off x="914954" y="2950140"/>
            <a:ext cx="141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(1)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C9C6B-4969-3373-BFBB-C08422F18515}"/>
              </a:ext>
            </a:extLst>
          </p:cNvPr>
          <p:cNvSpPr txBox="1"/>
          <p:nvPr/>
        </p:nvSpPr>
        <p:spPr>
          <a:xfrm>
            <a:off x="-81637" y="5100428"/>
            <a:ext cx="221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ef_construction</a:t>
            </a:r>
            <a:r>
              <a:rPr kumimoji="1" lang="en-US" altLang="ko-Kore-KR" sz="1200" dirty="0"/>
              <a:t>)</a:t>
            </a:r>
            <a:br>
              <a:rPr kumimoji="1" lang="en-US" altLang="ko-Kore-KR" sz="1200" dirty="0"/>
            </a:br>
            <a:r>
              <a:rPr kumimoji="1" lang="en-US" altLang="ko-Kore-KR" sz="1200" dirty="0"/>
              <a:t>_select</a:t>
            </a:r>
            <a:endParaRPr kumimoji="1" lang="ko-Kore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3F400-23F4-5F89-0346-F8F01F6063FB}"/>
              </a:ext>
            </a:extLst>
          </p:cNvPr>
          <p:cNvSpPr txBox="1"/>
          <p:nvPr/>
        </p:nvSpPr>
        <p:spPr>
          <a:xfrm>
            <a:off x="8387991" y="3987991"/>
            <a:ext cx="141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(1)</a:t>
            </a:r>
            <a:endParaRPr kumimoji="1"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038C-B46B-3547-DDE5-1F452AAC3719}"/>
              </a:ext>
            </a:extLst>
          </p:cNvPr>
          <p:cNvSpPr txBox="1"/>
          <p:nvPr/>
        </p:nvSpPr>
        <p:spPr>
          <a:xfrm>
            <a:off x="8387991" y="6079128"/>
            <a:ext cx="2004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</a:t>
            </a:r>
            <a:r>
              <a:rPr lang="en-US" altLang="ko-Kore-KR" sz="1200" dirty="0" err="1"/>
              <a:t>ef_search</a:t>
            </a:r>
            <a:r>
              <a:rPr kumimoji="1" lang="en-US" altLang="ko-Kore-KR" sz="1200" dirty="0"/>
              <a:t>)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714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25E2-9478-1E83-DC63-785C52A7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71B8F7-C5F2-D27B-7527-52E75BA8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4726166"/>
            <a:ext cx="9623425" cy="2544169"/>
          </a:xfrm>
        </p:spPr>
        <p:txBody>
          <a:bodyPr>
            <a:normAutofit/>
          </a:bodyPr>
          <a:lstStyle/>
          <a:p>
            <a:r>
              <a:rPr lang="en-US" altLang="ko-Kore-KR" sz="2200" dirty="0"/>
              <a:t>M</a:t>
            </a:r>
            <a:r>
              <a:rPr lang="en-US" altLang="ko-KR" sz="2200" dirty="0"/>
              <a:t>:</a:t>
            </a:r>
            <a:r>
              <a:rPr lang="ko-KR" altLang="en-US" sz="2200" dirty="0"/>
              <a:t> 이웃 노드 수</a:t>
            </a:r>
            <a:endParaRPr lang="en-US" altLang="ko-KR" sz="2200" dirty="0"/>
          </a:p>
          <a:p>
            <a:r>
              <a:rPr lang="en-US" altLang="ko-KR" sz="2200" dirty="0" err="1"/>
              <a:t>efConstruction</a:t>
            </a:r>
            <a:r>
              <a:rPr lang="en-US" altLang="ko-KR" sz="2200" dirty="0"/>
              <a:t>: build </a:t>
            </a:r>
            <a:r>
              <a:rPr lang="ko-KR" altLang="en-US" sz="2200" dirty="0"/>
              <a:t>시 고려할 이웃 후보 수</a:t>
            </a:r>
            <a:endParaRPr lang="en-US" altLang="ko-KR" sz="2200" dirty="0"/>
          </a:p>
          <a:p>
            <a:pPr lvl="1"/>
            <a:r>
              <a:rPr lang="en-US" altLang="ko-KR" sz="2200" dirty="0"/>
              <a:t>cf. </a:t>
            </a:r>
            <a:r>
              <a:rPr lang="en-US" altLang="ko-KR" sz="2200" dirty="0" err="1"/>
              <a:t>efSearch</a:t>
            </a:r>
            <a:r>
              <a:rPr lang="en-US" altLang="ko-KR" sz="2200" dirty="0"/>
              <a:t>: </a:t>
            </a:r>
            <a:r>
              <a:rPr lang="ko-KR" altLang="en-US" sz="2200" dirty="0"/>
              <a:t>검색 시 유지할 후보 노드 수</a:t>
            </a:r>
            <a:endParaRPr lang="en-US" altLang="ko-KR" sz="2200" dirty="0"/>
          </a:p>
          <a:p>
            <a:r>
              <a:rPr lang="en-US" altLang="ko-KR" sz="2200" dirty="0" err="1"/>
              <a:t>level_mult</a:t>
            </a:r>
            <a:r>
              <a:rPr lang="en-US" altLang="ko-KR" sz="2200" dirty="0"/>
              <a:t>: </a:t>
            </a:r>
            <a:r>
              <a:rPr lang="ko-KR" altLang="en-US" sz="2200" dirty="0"/>
              <a:t>레벨 결정 시 사용되는 파라미터</a:t>
            </a:r>
            <a:endParaRPr lang="en-US" altLang="ko-KR" sz="2200" dirty="0"/>
          </a:p>
          <a:p>
            <a:pPr lvl="1"/>
            <a:r>
              <a:rPr lang="en-US" altLang="ko-KR" sz="2200" dirty="0"/>
              <a:t>level = (-ln(uniform(0, 1)) * </a:t>
            </a:r>
            <a:r>
              <a:rPr lang="en-US" altLang="ko-KR" sz="2200" dirty="0" err="1"/>
              <a:t>level_mult</a:t>
            </a:r>
            <a:r>
              <a:rPr lang="en-US" altLang="ko-KR" sz="2200" dirty="0"/>
              <a:t>)</a:t>
            </a:r>
          </a:p>
          <a:p>
            <a:r>
              <a:rPr lang="en-US" altLang="ko-KR" sz="2200" dirty="0"/>
              <a:t>Graph, enter point, data: </a:t>
            </a:r>
            <a:r>
              <a:rPr lang="ko-KR" altLang="en-US" sz="2200" dirty="0"/>
              <a:t>벡터 데이터 및 그래프 저장</a:t>
            </a:r>
            <a:endParaRPr lang="en-US" altLang="ko-KR" sz="2200" dirty="0"/>
          </a:p>
          <a:p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541C27-5657-F208-F493-8E6C4DA0D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26941-2920-5225-7E84-43F844BB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563012"/>
            <a:ext cx="6667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7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3EBE1-765B-4344-7E65-3979913D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09F3EC-BD1E-BC72-83CF-2594E4E6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785D1D-B647-A3CC-A3AC-FCFAC4D59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341" y="3851683"/>
            <a:ext cx="4915576" cy="3335062"/>
          </a:xfrm>
        </p:spPr>
        <p:txBody>
          <a:bodyPr>
            <a:normAutofit/>
          </a:bodyPr>
          <a:lstStyle/>
          <a:p>
            <a:r>
              <a:rPr lang="ko-Kore-KR" altLang="en-US" sz="1600" dirty="0"/>
              <a:t>특정</a:t>
            </a:r>
            <a:r>
              <a:rPr lang="ko-KR" altLang="en-US" sz="1600" dirty="0"/>
              <a:t> </a:t>
            </a:r>
            <a:r>
              <a:rPr lang="en-US" altLang="ko-KR" sz="1600" dirty="0"/>
              <a:t>layer</a:t>
            </a:r>
            <a:r>
              <a:rPr lang="ko-KR" altLang="en-US" sz="1600" dirty="0"/>
              <a:t>에서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ef</a:t>
            </a:r>
            <a:r>
              <a:rPr lang="ko-KR" altLang="en-US" sz="1600" dirty="0"/>
              <a:t> 개의 이웃 노드를 찾는 알고리즘</a:t>
            </a:r>
            <a:endParaRPr lang="en-US" altLang="ko-KR" sz="1600" dirty="0"/>
          </a:p>
          <a:p>
            <a:r>
              <a:rPr lang="en-US" altLang="ko-KR" sz="1600" dirty="0"/>
              <a:t>C: </a:t>
            </a:r>
            <a:r>
              <a:rPr lang="ko-KR" altLang="en-US" sz="1600" dirty="0"/>
              <a:t>탐색 후보를 나타내는 </a:t>
            </a:r>
            <a:r>
              <a:rPr lang="en-US" altLang="ko-KR" sz="1600" dirty="0"/>
              <a:t>min</a:t>
            </a:r>
            <a:r>
              <a:rPr lang="ko-KR" altLang="en-US" sz="1600" dirty="0"/>
              <a:t> </a:t>
            </a:r>
            <a:r>
              <a:rPr lang="en-US" altLang="ko-KR" sz="1600" dirty="0"/>
              <a:t>heap</a:t>
            </a:r>
          </a:p>
          <a:p>
            <a:r>
              <a:rPr lang="en-US" altLang="ko-KR" sz="1600" dirty="0"/>
              <a:t>W: </a:t>
            </a:r>
            <a:r>
              <a:rPr lang="ko-KR" altLang="en-US" sz="1600" dirty="0"/>
              <a:t>검색 결과를 나타내는 </a:t>
            </a:r>
            <a:r>
              <a:rPr lang="en-US" altLang="ko-KR" sz="1600" dirty="0"/>
              <a:t>max</a:t>
            </a:r>
            <a:r>
              <a:rPr lang="ko-KR" altLang="en-US" sz="1600" dirty="0"/>
              <a:t> </a:t>
            </a:r>
            <a:r>
              <a:rPr lang="en-US" altLang="ko-KR" sz="1600" dirty="0"/>
              <a:t>heap</a:t>
            </a:r>
          </a:p>
          <a:p>
            <a:pPr lvl="1"/>
            <a:r>
              <a:rPr lang="ko-KR" altLang="en-US" sz="1600" dirty="0"/>
              <a:t>최대 길이 </a:t>
            </a:r>
            <a:r>
              <a:rPr lang="en-US" altLang="ko-KR" sz="1600" dirty="0" err="1"/>
              <a:t>ef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Python</a:t>
            </a:r>
            <a:r>
              <a:rPr lang="ko-KR" altLang="en-US" sz="1600" dirty="0"/>
              <a:t>의 경우 </a:t>
            </a:r>
            <a:r>
              <a:rPr lang="en-US" altLang="ko-KR" sz="1600" dirty="0"/>
              <a:t>min heap</a:t>
            </a:r>
            <a:r>
              <a:rPr lang="ko-KR" altLang="en-US" sz="1600" dirty="0"/>
              <a:t>만 제공</a:t>
            </a:r>
            <a:endParaRPr lang="en-US" altLang="ko-KR" sz="1600" dirty="0"/>
          </a:p>
          <a:p>
            <a:r>
              <a:rPr lang="ko-KR" altLang="en-US" sz="1600" dirty="0"/>
              <a:t>따라서 </a:t>
            </a:r>
            <a:r>
              <a:rPr lang="en-US" altLang="ko-KR" sz="1600" dirty="0"/>
              <a:t>W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distance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음수로</a:t>
            </a:r>
            <a:r>
              <a:rPr lang="en-US" altLang="ko-KR" sz="1600" dirty="0"/>
              <a:t> </a:t>
            </a:r>
            <a:r>
              <a:rPr lang="ko-KR" altLang="en-US" sz="1600" dirty="0"/>
              <a:t>저장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9BCC5C9-ADE5-404E-96FE-C8D945F3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F907C-3C80-9CEB-31BE-DA34D816216D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002BF9B-216F-0124-2ECD-7C1A705667A5}"/>
              </a:ext>
            </a:extLst>
          </p:cNvPr>
          <p:cNvSpPr/>
          <p:nvPr/>
        </p:nvSpPr>
        <p:spPr>
          <a:xfrm>
            <a:off x="521336" y="2417903"/>
            <a:ext cx="4478527" cy="10695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70709DD-B935-F459-37F0-5491CFCB6244}"/>
              </a:ext>
            </a:extLst>
          </p:cNvPr>
          <p:cNvGraphicFramePr>
            <a:graphicFrameLocks noGrp="1"/>
          </p:cNvGraphicFramePr>
          <p:nvPr/>
        </p:nvGraphicFramePr>
        <p:xfrm>
          <a:off x="7723213" y="1756609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800D682-4BB5-26CE-E0C6-587DA9AEE760}"/>
              </a:ext>
            </a:extLst>
          </p:cNvPr>
          <p:cNvGraphicFramePr>
            <a:graphicFrameLocks noGrp="1"/>
          </p:cNvGraphicFramePr>
          <p:nvPr/>
        </p:nvGraphicFramePr>
        <p:xfrm>
          <a:off x="7723088" y="2299746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13BD25-4859-2235-DB5A-2A39A13B587A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902AD3-BCE6-6172-EC4C-7530F3114211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1F1E9E-FD00-76D9-9287-B86403A4D570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F1C09C-E0C6-7915-1254-1DA40D53B08F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99C9ED-1759-1A2D-37A1-EA776A96DD4A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9FA173-FF32-F2C0-4E83-D67AC98155C7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DF3CE34-B382-919E-CB4B-DE812BFA70C1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8B08578-82F0-D2DD-B8DC-935ED60E412A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111A78-FD48-D47D-2CAC-C28760EE6E17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0">
            <a:extLst>
              <a:ext uri="{FF2B5EF4-FFF2-40B4-BE49-F238E27FC236}">
                <a16:creationId xmlns:a16="http://schemas.microsoft.com/office/drawing/2014/main" id="{8DF64BA3-D2FE-436E-4113-DCD67F01EDA0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580DB89F-1231-27E8-A7CC-80C42D87CE3A}"/>
              </a:ext>
            </a:extLst>
          </p:cNvPr>
          <p:cNvCxnSpPr>
            <a:cxnSpLocks/>
            <a:stCxn id="34" idx="7"/>
            <a:endCxn id="36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33">
            <a:extLst>
              <a:ext uri="{FF2B5EF4-FFF2-40B4-BE49-F238E27FC236}">
                <a16:creationId xmlns:a16="http://schemas.microsoft.com/office/drawing/2014/main" id="{4EB27EBD-A660-22BA-450E-4FDD4E5F6F42}"/>
              </a:ext>
            </a:extLst>
          </p:cNvPr>
          <p:cNvCxnSpPr>
            <a:cxnSpLocks/>
            <a:stCxn id="34" idx="7"/>
            <a:endCxn id="37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34">
            <a:extLst>
              <a:ext uri="{FF2B5EF4-FFF2-40B4-BE49-F238E27FC236}">
                <a16:creationId xmlns:a16="http://schemas.microsoft.com/office/drawing/2014/main" id="{FE870EFC-0AE5-DB87-8729-52AF4373E212}"/>
              </a:ext>
            </a:extLst>
          </p:cNvPr>
          <p:cNvCxnSpPr>
            <a:cxnSpLocks/>
            <a:stCxn id="34" idx="7"/>
            <a:endCxn id="38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3A741BD6-EFF1-80CF-1812-E22B414618E4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257374-C015-DAFD-B5B3-12E031DD9B7B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7C99DC0-9C17-9CE4-0796-A30121FC87B2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30">
            <a:extLst>
              <a:ext uri="{FF2B5EF4-FFF2-40B4-BE49-F238E27FC236}">
                <a16:creationId xmlns:a16="http://schemas.microsoft.com/office/drawing/2014/main" id="{0DC8B292-B6F4-6649-C3F1-6AE9907FFA86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2">
            <a:extLst>
              <a:ext uri="{FF2B5EF4-FFF2-40B4-BE49-F238E27FC236}">
                <a16:creationId xmlns:a16="http://schemas.microsoft.com/office/drawing/2014/main" id="{3D64AB3E-BAA5-F41C-5E71-934F17027353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33">
            <a:extLst>
              <a:ext uri="{FF2B5EF4-FFF2-40B4-BE49-F238E27FC236}">
                <a16:creationId xmlns:a16="http://schemas.microsoft.com/office/drawing/2014/main" id="{2508B8E3-3044-B3D1-E94C-966152A069AD}"/>
              </a:ext>
            </a:extLst>
          </p:cNvPr>
          <p:cNvCxnSpPr>
            <a:cxnSpLocks/>
            <a:endCxn id="48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776713-9464-6A7C-995F-F203DB52DC30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0.2</a:t>
            </a:r>
            <a:endParaRPr lang="ko-Kore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BB7306-CF6F-7ADE-4316-C5A5A25B4C2C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339F09-AE33-31EF-0912-FDB5B20C92F0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3E7672-08D8-3041-EF9F-6F739CEF3C2A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AFC4CD-0E4A-0B4D-A3BE-0EDAC5693702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542342-1C51-11AA-3250-2BEE8A6FD146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1D67269-9EC8-03E2-A390-EDE0105AAFE6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D2D8F5-5961-3B16-7B69-635246646C36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31BCB28-6AFD-D42D-4BD2-87821F9A5A38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8969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7964-375A-775D-E412-90AD97AF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9ED02-4319-1522-1BCF-3B698316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6731C94-48ED-CFC9-1EBD-9CB94898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41DB57-EEA2-2DCA-60CB-C7AC866707A4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AA161-BEDD-B43C-2054-CFC68E33B9E4}"/>
              </a:ext>
            </a:extLst>
          </p:cNvPr>
          <p:cNvSpPr/>
          <p:nvPr/>
        </p:nvSpPr>
        <p:spPr>
          <a:xfrm>
            <a:off x="521852" y="3468491"/>
            <a:ext cx="4594897" cy="10695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70CD830-AA00-2D86-1624-A394B21E4FB0}"/>
              </a:ext>
            </a:extLst>
          </p:cNvPr>
          <p:cNvGraphicFramePr>
            <a:graphicFrameLocks noGrp="1"/>
          </p:cNvGraphicFramePr>
          <p:nvPr/>
        </p:nvGraphicFramePr>
        <p:xfrm>
          <a:off x="7723088" y="2299746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12129A8B-5B52-C0F3-51F5-3042929BE386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6A549B-B021-6CE5-A3C3-2DDCEAF2AEBD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03EF91-EB29-73F1-F426-81DD73E7286F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A54E1A-CD59-A53D-35C7-B135C0D5DBAA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4383B47-6EC7-6912-1F31-9D624ED6B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43051"/>
              </p:ext>
            </p:extLst>
          </p:nvPr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77E9555-AD05-B9F6-2D94-BD3086B4F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16078"/>
              </p:ext>
            </p:extLst>
          </p:nvPr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758149E6-9A82-21F1-AA63-975847AFD7F5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166B45-7D86-1D78-0106-08C1F1CF3D59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984DCF-7A98-16E9-44DC-8164DC093070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571751-12C2-EEF1-9035-540949C6E5BA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5479678-7F63-B272-8468-AAB8F5216B94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30">
            <a:extLst>
              <a:ext uri="{FF2B5EF4-FFF2-40B4-BE49-F238E27FC236}">
                <a16:creationId xmlns:a16="http://schemas.microsoft.com/office/drawing/2014/main" id="{A6ABBF58-DABA-A992-AF63-B6BCBD1EE428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32">
            <a:extLst>
              <a:ext uri="{FF2B5EF4-FFF2-40B4-BE49-F238E27FC236}">
                <a16:creationId xmlns:a16="http://schemas.microsoft.com/office/drawing/2014/main" id="{0E6BB334-D494-4110-B023-152D18053B35}"/>
              </a:ext>
            </a:extLst>
          </p:cNvPr>
          <p:cNvCxnSpPr>
            <a:cxnSpLocks/>
            <a:stCxn id="12" idx="7"/>
            <a:endCxn id="1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33">
            <a:extLst>
              <a:ext uri="{FF2B5EF4-FFF2-40B4-BE49-F238E27FC236}">
                <a16:creationId xmlns:a16="http://schemas.microsoft.com/office/drawing/2014/main" id="{685B2582-E524-FFF2-1E07-9A1338F52131}"/>
              </a:ext>
            </a:extLst>
          </p:cNvPr>
          <p:cNvCxnSpPr>
            <a:cxnSpLocks/>
            <a:stCxn id="12" idx="7"/>
            <a:endCxn id="1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34">
            <a:extLst>
              <a:ext uri="{FF2B5EF4-FFF2-40B4-BE49-F238E27FC236}">
                <a16:creationId xmlns:a16="http://schemas.microsoft.com/office/drawing/2014/main" id="{6D7C91D7-702E-6D6C-FFE3-673C1FD5CE16}"/>
              </a:ext>
            </a:extLst>
          </p:cNvPr>
          <p:cNvCxnSpPr>
            <a:cxnSpLocks/>
            <a:stCxn id="12" idx="7"/>
            <a:endCxn id="25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11EF23E8-3871-87AF-8897-A4575388630F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A6D0A4C-8F5E-44FF-950E-BEE1C60D5F2B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86404C4-3312-C927-ACC9-C04D46DD06E5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0">
            <a:extLst>
              <a:ext uri="{FF2B5EF4-FFF2-40B4-BE49-F238E27FC236}">
                <a16:creationId xmlns:a16="http://schemas.microsoft.com/office/drawing/2014/main" id="{399D7FEE-6873-A534-F5A0-048936080A27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2">
            <a:extLst>
              <a:ext uri="{FF2B5EF4-FFF2-40B4-BE49-F238E27FC236}">
                <a16:creationId xmlns:a16="http://schemas.microsoft.com/office/drawing/2014/main" id="{E8164A24-CBFF-AF14-354B-E019BE9CB0E4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3">
            <a:extLst>
              <a:ext uri="{FF2B5EF4-FFF2-40B4-BE49-F238E27FC236}">
                <a16:creationId xmlns:a16="http://schemas.microsoft.com/office/drawing/2014/main" id="{FEC6B46F-F9B1-227E-876F-1E3E1394C78B}"/>
              </a:ext>
            </a:extLst>
          </p:cNvPr>
          <p:cNvCxnSpPr>
            <a:cxnSpLocks/>
            <a:endCxn id="34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1E1683-4DB4-9D00-7BDA-175A1C03EB10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0.2</a:t>
            </a:r>
            <a:endParaRPr lang="ko-Kore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E43090-52C3-FA87-B15B-94D182F65EBE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AA126-8192-FD87-C425-01EB1B92F753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D307FC-3E29-9B43-6508-D874228E7617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79A978-FACB-6E42-B60C-EC21512D04CE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4EFEE8-41F5-A894-60E6-5515F7183690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C1356A-B4F5-C552-F53B-D9D87EB4914F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E957AA-215A-353B-883D-A7C8839C0A9E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6DA356-F1B0-7C63-ED8E-F4C2CC6DEFA2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B47D7952-3EB6-B225-B108-3365C8CD0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87759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D28F8079-E3FB-F141-42A8-F0F413FA84CA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C8204780-C19F-94BC-A046-1173DD788156}"/>
              </a:ext>
            </a:extLst>
          </p:cNvPr>
          <p:cNvSpPr txBox="1">
            <a:spLocks/>
          </p:cNvSpPr>
          <p:nvPr/>
        </p:nvSpPr>
        <p:spPr>
          <a:xfrm>
            <a:off x="5578341" y="3851683"/>
            <a:ext cx="4915576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C</a:t>
            </a:r>
            <a:r>
              <a:rPr lang="ko-KR" altLang="en-US" sz="1600" dirty="0"/>
              <a:t>에서 </a:t>
            </a:r>
            <a:r>
              <a:rPr lang="en-US" altLang="ko-KR" sz="1600" dirty="0"/>
              <a:t>pop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가장 가까운 이웃 후보 노드를 가져옴 </a:t>
            </a:r>
            <a:endParaRPr lang="en-US" altLang="ko-KR" sz="1600" dirty="0"/>
          </a:p>
          <a:p>
            <a:r>
              <a:rPr lang="en-US" altLang="ko-KR" sz="1600" dirty="0"/>
              <a:t>W</a:t>
            </a:r>
            <a:r>
              <a:rPr lang="ko-KR" altLang="en-US" sz="1600" dirty="0"/>
              <a:t>의 최댓값</a:t>
            </a:r>
            <a:r>
              <a:rPr lang="en-US" altLang="ko-KR" sz="1600" dirty="0"/>
              <a:t>(f)</a:t>
            </a:r>
            <a:r>
              <a:rPr lang="ko-KR" altLang="en-US" sz="1600" dirty="0"/>
              <a:t>과 비교</a:t>
            </a:r>
            <a:endParaRPr lang="en-US" altLang="ko-KR" sz="1600" dirty="0"/>
          </a:p>
          <a:p>
            <a:pPr lvl="1"/>
            <a:r>
              <a:rPr lang="ko-KR" altLang="en-US" sz="1600" dirty="0"/>
              <a:t>현재 검색 결과 중 가장 먼 이웃과 비교</a:t>
            </a:r>
            <a:endParaRPr lang="en-US" altLang="ko-KR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/>
              <a:t>에서 </a:t>
            </a:r>
            <a:r>
              <a:rPr lang="en-US" altLang="ko-KR" sz="1600" dirty="0"/>
              <a:t>pop</a:t>
            </a:r>
            <a:r>
              <a:rPr lang="ko-KR" altLang="en-US" sz="1600" dirty="0"/>
              <a:t>한 노드가 더 먼 경우 종료</a:t>
            </a:r>
            <a:endParaRPr lang="en-US" altLang="ko-KR" sz="1600" dirty="0"/>
          </a:p>
          <a:p>
            <a:r>
              <a:rPr lang="ko-KR" altLang="en-US" sz="1600" dirty="0"/>
              <a:t>그렇지 않으면 이후 과정으로 이동</a:t>
            </a:r>
            <a:endParaRPr lang="en-US" altLang="ko-KR" sz="1600" dirty="0"/>
          </a:p>
          <a:p>
            <a:endParaRPr lang="ko-Kore-KR" altLang="en-US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481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A54-3E00-B162-45FC-9F52CAF7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5E42B7-DE36-684B-5ADB-C04D54B3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E707707-B1CA-15C1-B081-0E456707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45C24-9CB5-0725-295C-12DB1E21F848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55B9AB-5E18-111F-1395-14E3816EC6CE}"/>
              </a:ext>
            </a:extLst>
          </p:cNvPr>
          <p:cNvSpPr/>
          <p:nvPr/>
        </p:nvSpPr>
        <p:spPr>
          <a:xfrm>
            <a:off x="534670" y="4507743"/>
            <a:ext cx="4594897" cy="1562318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1AF9FD62-28F6-BC33-E6E8-A9C34AFAF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77822"/>
              </p:ext>
            </p:extLst>
          </p:nvPr>
        </p:nvGraphicFramePr>
        <p:xfrm>
          <a:off x="7723088" y="2299746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D7F4A2-67D0-5DF1-0941-FBEB29D17C29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317A0A-A254-B8F6-2D68-5234E76301B1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83449E-F90C-AF8F-23B6-798F0E17EA49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960C32-A720-B43B-5176-A87FAEA41C21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2500291-77A7-E0C1-BDE4-4479D1EB046A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47E39C-3AFD-BC40-0D6B-634C5027E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3929"/>
              </p:ext>
            </p:extLst>
          </p:nvPr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1F10CA1-DE4E-CF67-A699-1CF95EACBDEE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0.5</a:t>
            </a:r>
            <a:endParaRPr lang="ko-Kore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F109BF5-3DB3-2EB1-336A-19A80503E805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C267D3-5DF1-1DD9-DB5F-665387A28ACA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CD0BDE0-F9BD-6242-5B66-F44228A8839E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7872CD-4855-0F82-7E50-78F4AAB7159A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A76019B-D135-A30E-F942-B1A5C2E0D681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E9A0574F-C254-064E-C952-B697D33062BD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9BA0252C-9680-F01C-B660-8AD0B20C61B2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355D8A5A-0185-0CED-149D-A5BC1B21D7EB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FC56E8BB-9055-43A8-6C6E-242AF52CB339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566CEF77-B99E-1CE8-D773-06D5DB8FF895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21E7AA-D953-FC00-85A7-84CF5D466C82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E9C634-126A-775D-CA1B-22C98A8A9EC0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09EFD921-9520-293F-13A3-C8D064AB6620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41E529C9-590A-A070-5902-4EBA818C48AF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A532141C-A7F5-F718-FE8D-5F32B91F2D88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BBB9BF1-F4F8-52C0-396A-17D4389DF887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3A4274-F534-2372-643D-E2ADD651DD10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671058-278C-6BA5-0DA0-DE45F559D0A6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D02C73-7BF5-FB23-E91B-FDDE6604FD77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C9112C-AAB3-4E35-536A-E3339DAC90F1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731617-AFAB-001C-B70B-3E498F2516A6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F220EC-DEF5-53F7-1AA5-54E653F35C75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896BB9-8623-8C28-BD0B-B9EDA1B59571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291DB24-C678-82DB-D021-8160E1BC9D8E}"/>
              </a:ext>
            </a:extLst>
          </p:cNvPr>
          <p:cNvSpPr/>
          <p:nvPr/>
        </p:nvSpPr>
        <p:spPr>
          <a:xfrm flipH="1">
            <a:off x="6291659" y="1958532"/>
            <a:ext cx="463239" cy="1037609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0B58EEC0-896F-A580-335B-B7AC08282A5C}"/>
              </a:ext>
            </a:extLst>
          </p:cNvPr>
          <p:cNvSpPr txBox="1">
            <a:spLocks/>
          </p:cNvSpPr>
          <p:nvPr/>
        </p:nvSpPr>
        <p:spPr>
          <a:xfrm>
            <a:off x="5525449" y="3859524"/>
            <a:ext cx="5115059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pop</a:t>
            </a:r>
            <a:r>
              <a:rPr lang="ko-Kore-KR" altLang="en-US" sz="1600" dirty="0"/>
              <a:t>한</a:t>
            </a:r>
            <a:r>
              <a:rPr lang="ko-KR" altLang="en-US" sz="1600" dirty="0"/>
              <a:t> 노드의 </a:t>
            </a:r>
            <a:r>
              <a:rPr lang="en-US" altLang="ko-KR" sz="1600" dirty="0"/>
              <a:t>neighbor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조건에 따라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lvl="1"/>
            <a:r>
              <a:rPr lang="en-US" altLang="ko-Kore-KR" sz="1600" dirty="0"/>
              <a:t>W</a:t>
            </a:r>
            <a:r>
              <a:rPr lang="ko-KR" altLang="en-US" sz="1600" dirty="0"/>
              <a:t>의 길이가 </a:t>
            </a:r>
            <a:r>
              <a:rPr lang="en-US" altLang="ko-KR" sz="1600" dirty="0" err="1"/>
              <a:t>ef</a:t>
            </a:r>
            <a:r>
              <a:rPr lang="ko-KR" altLang="en-US" sz="1600" dirty="0"/>
              <a:t>보다 작은 경우</a:t>
            </a:r>
            <a:r>
              <a:rPr lang="en-US" altLang="ko-KR" sz="1600" dirty="0"/>
              <a:t>, </a:t>
            </a:r>
            <a:r>
              <a:rPr lang="ko-KR" altLang="en-US" sz="1600" dirty="0"/>
              <a:t>모든 노드를 추가</a:t>
            </a:r>
            <a:endParaRPr lang="ko-Kore-KR" altLang="en-US" sz="16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E0E4C4F-BCDF-C957-A4A7-B0B09731A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8192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86DA945-D14D-BFE5-4155-0B76C36EB07A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11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54D1-B92D-E450-DB65-7DFFCE2D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0BA6E9-07A7-C8F0-04E0-9B0CF0DD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A5BDEBE-0A9B-803C-54DF-D5CB5101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A5D927-623F-9C31-B71C-B978F3114E86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1ECD085-006D-CC7E-9ED9-D10FC8EFE586}"/>
              </a:ext>
            </a:extLst>
          </p:cNvPr>
          <p:cNvSpPr/>
          <p:nvPr/>
        </p:nvSpPr>
        <p:spPr>
          <a:xfrm>
            <a:off x="534670" y="3809815"/>
            <a:ext cx="4594897" cy="1190202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474E96E-855A-253E-317B-E588829A47D3}"/>
              </a:ext>
            </a:extLst>
          </p:cNvPr>
          <p:cNvGraphicFramePr>
            <a:graphicFrameLocks noGrp="1"/>
          </p:cNvGraphicFramePr>
          <p:nvPr/>
        </p:nvGraphicFramePr>
        <p:xfrm>
          <a:off x="7723088" y="2299746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5D645AE-580E-2B73-B1E1-1B57602FDED0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E1FEF0-B81D-97EA-BACA-7C08F8C0FFDC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093685-0025-4CBA-BEC9-143EF52DEC9A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9877C0-06AC-8F4A-539F-8678A593E46E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8BB87C3-4CEF-FC38-88A4-E1AD29D6CBEE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8EB23E1-657F-350A-0870-91C2E465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73188"/>
              </p:ext>
            </p:extLst>
          </p:nvPr>
        </p:nvGraphicFramePr>
        <p:xfrm>
          <a:off x="7714882" y="1784633"/>
          <a:ext cx="215915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30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31830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31830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31830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31830">
                  <a:extLst>
                    <a:ext uri="{9D8B030D-6E8A-4147-A177-3AD203B41FA5}">
                      <a16:colId xmlns:a16="http://schemas.microsoft.com/office/drawing/2014/main" val="97942884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CCE2D3E-1D22-6220-6CEF-9D916186D9D1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0.5</a:t>
            </a:r>
            <a:endParaRPr lang="ko-Kore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1847475-1773-8254-9C40-E76E40E39E6A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1E6CEF-1DD5-7EE9-0C8E-4E20A92E5FBD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4C6293-2AE5-0880-1B26-1BF02B226D19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39A431F-352F-AE1D-0FFA-1F1EDAB77666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3A83906-7DD0-5C93-66DD-6340670D2060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4A371482-8732-5101-AD5F-0D8645F7FC60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EB7E0988-7051-B669-CAAC-5ABBDCCC0423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D7F411C4-AD85-F23C-1D3B-9B96B560C56E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46332A1F-12A7-B6E8-E12E-99005369C6F6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8F678E51-140C-488A-F018-C92B25034F72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60A842-830B-0C4B-6A30-2ADF1F55C05D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0120AF7-8FC8-BD64-94AA-497AE6841D83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8EC5BD66-0F1D-011F-E988-419A7DF8BC99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415D8B3F-4911-748E-06E8-00D3B68C8C44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84AEE58B-8F9D-10FC-66B3-B0462DEC0305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C9B1AEB-88DF-9BBF-648D-75F60480796B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AA14DD-8B3C-AB63-F789-C405D844B31A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804CE4-A83E-5677-568D-25598DCA04EF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2F1E9E-835E-5F98-9D18-2D5AAA31BE41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95FE9A2-BAD3-669E-B151-E7014EE78F4F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0482D7-708F-07F4-9558-1DAF309CFC1D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95EA8D-8C5B-D1DE-3F88-352DA4F69DFB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A1BC1-10F3-361C-560C-6BAB34538693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45D336A-6360-862E-4063-2E204AC87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343379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80BCA4-E9FE-1CD9-E0C0-F9D983E9E92B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398399-7DDD-D3D9-0AE4-0EDCB9D86A39}"/>
              </a:ext>
            </a:extLst>
          </p:cNvPr>
          <p:cNvSpPr/>
          <p:nvPr/>
        </p:nvSpPr>
        <p:spPr>
          <a:xfrm flipH="1">
            <a:off x="6310183" y="2743645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03B1DAF9-C080-0691-6E80-3AA122CA2E9F}"/>
              </a:ext>
            </a:extLst>
          </p:cNvPr>
          <p:cNvSpPr txBox="1">
            <a:spLocks/>
          </p:cNvSpPr>
          <p:nvPr/>
        </p:nvSpPr>
        <p:spPr>
          <a:xfrm>
            <a:off x="5578341" y="3851683"/>
            <a:ext cx="4915576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C</a:t>
            </a:r>
            <a:r>
              <a:rPr lang="ko-KR" altLang="en-US" sz="1600" dirty="0"/>
              <a:t>에서 </a:t>
            </a:r>
            <a:r>
              <a:rPr lang="en-US" altLang="ko-KR" sz="1600" dirty="0"/>
              <a:t>pop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가장 가까운 이웃 후보 노드를 가져옴 </a:t>
            </a:r>
            <a:endParaRPr lang="en-US" altLang="ko-KR" sz="1600" dirty="0"/>
          </a:p>
          <a:p>
            <a:r>
              <a:rPr lang="en-US" altLang="ko-KR" sz="1600" dirty="0"/>
              <a:t>W</a:t>
            </a:r>
            <a:r>
              <a:rPr lang="ko-KR" altLang="en-US" sz="1600" dirty="0"/>
              <a:t>의 최댓값</a:t>
            </a:r>
            <a:r>
              <a:rPr lang="en-US" altLang="ko-KR" sz="1600" dirty="0"/>
              <a:t>(f)</a:t>
            </a:r>
            <a:r>
              <a:rPr lang="ko-KR" altLang="en-US" sz="1600" dirty="0"/>
              <a:t>과 비교</a:t>
            </a:r>
            <a:endParaRPr lang="en-US" altLang="ko-KR" sz="1600" dirty="0"/>
          </a:p>
          <a:p>
            <a:pPr lvl="1"/>
            <a:r>
              <a:rPr lang="ko-KR" altLang="en-US" sz="1600" dirty="0"/>
              <a:t>현재 검색 결과 중 가장 먼 이웃과 비교</a:t>
            </a:r>
            <a:endParaRPr lang="en-US" altLang="ko-KR" sz="1600" dirty="0"/>
          </a:p>
          <a:p>
            <a:r>
              <a:rPr lang="en-US" altLang="ko-KR" sz="1600" dirty="0"/>
              <a:t>C</a:t>
            </a:r>
            <a:r>
              <a:rPr lang="ko-KR" altLang="en-US" sz="1600" dirty="0"/>
              <a:t>에서 </a:t>
            </a:r>
            <a:r>
              <a:rPr lang="en-US" altLang="ko-KR" sz="1600" dirty="0"/>
              <a:t>pop</a:t>
            </a:r>
            <a:r>
              <a:rPr lang="ko-KR" altLang="en-US" sz="1600" dirty="0"/>
              <a:t>한 노드가 더 먼 경우 종료</a:t>
            </a:r>
            <a:endParaRPr lang="en-US" altLang="ko-KR" sz="1600" dirty="0"/>
          </a:p>
          <a:p>
            <a:r>
              <a:rPr lang="ko-KR" altLang="en-US" sz="1600" dirty="0"/>
              <a:t>그렇지 않으면 이후 과정으로 이동</a:t>
            </a:r>
            <a:endParaRPr lang="en-US" altLang="ko-KR" sz="1600" dirty="0"/>
          </a:p>
          <a:p>
            <a:endParaRPr lang="ko-Kore-KR" altLang="en-US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715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4E9C-0F7F-7A94-E8DA-977F8337B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96C84-3737-0566-AF31-A38872FB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E867927-17E8-32D0-70F6-676C5B4E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450F5-EEFD-3CE5-11A0-8F4F589608DB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4B43C9C-D67C-1165-DC52-1F30611AAA8F}"/>
              </a:ext>
            </a:extLst>
          </p:cNvPr>
          <p:cNvSpPr/>
          <p:nvPr/>
        </p:nvSpPr>
        <p:spPr>
          <a:xfrm>
            <a:off x="534670" y="6092329"/>
            <a:ext cx="4594897" cy="638626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1E95FF54-48AB-5874-15B7-A59AF19D3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60109"/>
              </p:ext>
            </p:extLst>
          </p:nvPr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5BD9E7-00C0-59AA-668E-0FEBDB067F2D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046CC7-7F05-894A-9A5D-509DCE11DC60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D3626A-1F12-2EF7-7114-0708EAB976DC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38B18C-B201-80F0-1B96-1C895523C4DB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815524D-4D04-98FB-17BD-BB874137E645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60C96F5-6BE4-4362-B4B3-839B09963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92642"/>
              </p:ext>
            </p:extLst>
          </p:nvPr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B6CF9961-736D-67EE-5D9F-A89AA8D3E888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5A9F917-C82E-43B2-C64D-1B370A1E211C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C0B68D1-61F4-3E87-353B-E319A63DDD49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C62260C-7D65-46F4-1FC2-17B4FD4C8C87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EA8E4AD-5D3B-835E-B929-0C44A84C6364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F0721EB4-C750-5CEF-B32B-F6E51139E70E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D44ADE69-5B8E-412E-807F-39D3FE434519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3BA7D5CC-5140-3069-0AC9-B4013CA68AD3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DC61C417-FE43-13DB-7785-37F99E480AC5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6E77939A-7C21-7A0F-D6F5-C27B3D1CEB72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9A065E4-C838-F0D0-2EA8-53F91FA49AC3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7CDBE98-190D-00E6-3289-A1FE1AB09273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00D7FC5D-836D-71C3-E2E4-57C972630872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AE731550-F22C-04B7-01CE-2A6FAAF243F9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393F611F-EE73-A3BA-E3CA-34FB1D1D2A3B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723A58-65CF-8A6D-04AA-A1240506009D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0.4</a:t>
            </a:r>
            <a:endParaRPr lang="ko-Kore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5D873-11C4-3DB4-43BB-F929066B864D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4F537-CE44-A732-1F9D-C881B0F1C4BF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07F8A-C6F0-6353-CA1A-BAD0E9B2CA32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9284F-3B84-D9FC-F2DC-83605B378653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850FF-2A10-16E9-4907-97C1275F7D74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617B7-CF79-2D10-39BB-5DC3EE8893BD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0FC4B-FE68-3EDF-94CC-EFC51FBF8452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AE161-E23F-D6AA-93E3-C155AEAECBF9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D1577E-5DFA-BFE0-5F55-FB4C8F4B9F60}"/>
              </a:ext>
            </a:extLst>
          </p:cNvPr>
          <p:cNvSpPr/>
          <p:nvPr/>
        </p:nvSpPr>
        <p:spPr>
          <a:xfrm flipH="1">
            <a:off x="6806294" y="2909018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0C129E-69DA-8072-82DD-A1AACB77CF0A}"/>
              </a:ext>
            </a:extLst>
          </p:cNvPr>
          <p:cNvSpPr/>
          <p:nvPr/>
        </p:nvSpPr>
        <p:spPr>
          <a:xfrm flipH="1">
            <a:off x="6310183" y="2743645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564417A1-8C1F-A2EB-3B38-AAA7650DEB12}"/>
              </a:ext>
            </a:extLst>
          </p:cNvPr>
          <p:cNvSpPr txBox="1">
            <a:spLocks/>
          </p:cNvSpPr>
          <p:nvPr/>
        </p:nvSpPr>
        <p:spPr>
          <a:xfrm>
            <a:off x="5525449" y="3859524"/>
            <a:ext cx="5115059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pop</a:t>
            </a:r>
            <a:r>
              <a:rPr lang="ko-Kore-KR" altLang="en-US" sz="1600" dirty="0"/>
              <a:t>한</a:t>
            </a:r>
            <a:r>
              <a:rPr lang="ko-KR" altLang="en-US" sz="1600" dirty="0"/>
              <a:t> 노드의 </a:t>
            </a:r>
            <a:r>
              <a:rPr lang="en-US" altLang="ko-KR" sz="1600" dirty="0"/>
              <a:t>neighbor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조건에 따라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lvl="1"/>
            <a:r>
              <a:rPr lang="ko-KR" altLang="en-US" sz="1600" dirty="0"/>
              <a:t>이웃 노드와의 거리를 </a:t>
            </a:r>
            <a:r>
              <a:rPr lang="en-US" altLang="ko-KR" sz="1600" dirty="0"/>
              <a:t>f</a:t>
            </a:r>
            <a:r>
              <a:rPr lang="ko-KR" altLang="en-US" sz="1600" dirty="0"/>
              <a:t>와 비교</a:t>
            </a:r>
            <a:endParaRPr lang="en-US" altLang="ko-KR" sz="1600" dirty="0"/>
          </a:p>
          <a:p>
            <a:pPr lvl="1"/>
            <a:r>
              <a:rPr lang="ko-KR" altLang="en-US" sz="1600" dirty="0"/>
              <a:t>작은 경우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4371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DCF2-8DDD-1172-8FF8-8E2D63E5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536FF7-3F7F-9CC8-3226-D95305F5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5BCF2A4-8D07-1FB9-F8E8-984EEEAB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2F958-B134-7B19-5722-068BEC0B5A70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24861B-583A-0692-6597-D1560086B2E0}"/>
              </a:ext>
            </a:extLst>
          </p:cNvPr>
          <p:cNvSpPr/>
          <p:nvPr/>
        </p:nvSpPr>
        <p:spPr>
          <a:xfrm>
            <a:off x="534670" y="6092329"/>
            <a:ext cx="4594897" cy="638626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A4DE3E4-65E0-6C2B-6642-71A5BFCC2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4077"/>
              </p:ext>
            </p:extLst>
          </p:nvPr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0F32A773-DEBB-EC19-BEA4-BC062949A636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08ED95-7CB4-C307-7656-A17B4F6AE98E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2797FA-0044-7D92-D085-28EEC6064D1F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F35F12-F4E7-7B1C-F494-2051C0CEBA26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8CB0BF-8FD8-4F05-68B2-43EA52FD3ED9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07D6A19-95C7-0F8E-94CF-B87DFF8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79759"/>
              </p:ext>
            </p:extLst>
          </p:nvPr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E5A77DE1-0A3D-2A8C-6AA4-DCE438E3859D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CD76DDE-CF6B-8136-7C70-7D949AED6776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6F991C9-9190-A2F9-B6D6-762147237965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DF1F56C-8FCA-A2EE-0E79-1F61846185F8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3CE7219-6A38-BAE2-DBA1-2B02CE29FFCE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CB602441-FE60-2167-412C-8D191D92F0DF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CE1F3BD6-CD7F-78C8-7B9B-E3BA91352EB9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892D86C5-0E86-50D0-740D-100C02E2E69A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FEE76D55-02E6-999A-2182-1A86E74F91D6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8E12B78C-14C8-54CF-F5CE-5EB22F34047E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04F3EFF-F4DE-AE68-78F1-9EB104BC2BF2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3E23DE8-2C59-A633-485F-19F92252477F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7C15CADC-690D-659F-3C65-B6B646DEA6FF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19095559-E6ED-C4F2-B54A-74DDAB946614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05B600C0-632C-BC2A-44D7-8D50DA10A83B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F4C2E9-9B7C-9158-77CA-58C891ED9129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CF2E1-0A41-EC0A-E9FC-09C73B5FA411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41CD8-C5D5-B6AB-F81F-B0F74B8BDB91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9F374-10D1-EEE1-669A-996605CF6630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BBE84-4CE5-BA07-DFCF-13C1201A7094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E62D0-819C-06A5-A974-1B3AA98BEF96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39FEE4-CDA9-50FF-2C4B-33E4ED190644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5C2233-BA32-9C33-529E-DBECFB522B61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7CCA4-B0CD-EFF4-9E0C-0090F8A8FC85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838F70-06BE-977B-0B7D-62DD5B2C0CF5}"/>
              </a:ext>
            </a:extLst>
          </p:cNvPr>
          <p:cNvSpPr/>
          <p:nvPr/>
        </p:nvSpPr>
        <p:spPr>
          <a:xfrm flipH="1">
            <a:off x="6807502" y="2637493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B83FA3-6690-353F-3301-50C4F7512DFA}"/>
              </a:ext>
            </a:extLst>
          </p:cNvPr>
          <p:cNvSpPr/>
          <p:nvPr/>
        </p:nvSpPr>
        <p:spPr>
          <a:xfrm flipH="1">
            <a:off x="6310183" y="2743645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5">
            <a:extLst>
              <a:ext uri="{FF2B5EF4-FFF2-40B4-BE49-F238E27FC236}">
                <a16:creationId xmlns:a16="http://schemas.microsoft.com/office/drawing/2014/main" id="{6810EC90-1B73-6861-752F-F64B5A35C4AD}"/>
              </a:ext>
            </a:extLst>
          </p:cNvPr>
          <p:cNvSpPr txBox="1">
            <a:spLocks/>
          </p:cNvSpPr>
          <p:nvPr/>
        </p:nvSpPr>
        <p:spPr>
          <a:xfrm>
            <a:off x="5525449" y="3859524"/>
            <a:ext cx="5115059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pop</a:t>
            </a:r>
            <a:r>
              <a:rPr lang="ko-Kore-KR" altLang="en-US" sz="1600" dirty="0"/>
              <a:t>한</a:t>
            </a:r>
            <a:r>
              <a:rPr lang="ko-KR" altLang="en-US" sz="1600" dirty="0"/>
              <a:t> 노드의 </a:t>
            </a:r>
            <a:r>
              <a:rPr lang="en-US" altLang="ko-KR" sz="1600" dirty="0"/>
              <a:t>neighbor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조건에 따라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lvl="1"/>
            <a:r>
              <a:rPr lang="ko-KR" altLang="en-US" sz="1600" dirty="0"/>
              <a:t>이웃 노드와의 거리를 </a:t>
            </a:r>
            <a:r>
              <a:rPr lang="en-US" altLang="ko-KR" sz="1600" dirty="0"/>
              <a:t>f</a:t>
            </a:r>
            <a:r>
              <a:rPr lang="ko-KR" altLang="en-US" sz="1600" dirty="0"/>
              <a:t>와 비교</a:t>
            </a:r>
            <a:endParaRPr lang="en-US" altLang="ko-KR" sz="1600" dirty="0"/>
          </a:p>
          <a:p>
            <a:pPr lvl="1"/>
            <a:r>
              <a:rPr lang="ko-KR" altLang="en-US" sz="1600" dirty="0"/>
              <a:t>작은 경우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87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12222E-8A8A-E903-5375-8291A30C6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7" y="1563688"/>
            <a:ext cx="9623425" cy="4991100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실습 목표</a:t>
            </a:r>
            <a:endParaRPr lang="en-US" altLang="ko-KR" sz="2200" dirty="0"/>
          </a:p>
          <a:p>
            <a:pPr lvl="1"/>
            <a:r>
              <a:rPr lang="en-US" altLang="ko-KR" sz="2200" dirty="0"/>
              <a:t>IVF, HNSW</a:t>
            </a:r>
            <a:r>
              <a:rPr lang="ko-KR" altLang="en-US" sz="2200" dirty="0"/>
              <a:t> 인덱스 동작 방식 이해</a:t>
            </a:r>
            <a:endParaRPr lang="en-US" altLang="ko-KR" sz="2200" dirty="0"/>
          </a:p>
          <a:p>
            <a:pPr lvl="1"/>
            <a:r>
              <a:rPr lang="ko-KR" altLang="en-US" sz="2200" dirty="0"/>
              <a:t>인덱스</a:t>
            </a:r>
            <a:r>
              <a:rPr lang="en-US" altLang="ko-KR" sz="2200" dirty="0"/>
              <a:t> </a:t>
            </a:r>
            <a:r>
              <a:rPr lang="ko-KR" altLang="en-US" sz="2200" dirty="0"/>
              <a:t>성능 평가 방식 이해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과제  </a:t>
            </a:r>
            <a:endParaRPr lang="en-US" altLang="ko-KR" sz="2200" dirty="0"/>
          </a:p>
          <a:p>
            <a:pPr lvl="1"/>
            <a:r>
              <a:rPr lang="en-US" altLang="ko-Kore-KR" sz="2200" dirty="0"/>
              <a:t>IVF, HNSW + BQ </a:t>
            </a:r>
            <a:r>
              <a:rPr lang="ko-KR" altLang="en-US" sz="2200" dirty="0"/>
              <a:t>구현 </a:t>
            </a:r>
            <a:r>
              <a:rPr lang="en-US" altLang="ko-KR" sz="2200" dirty="0"/>
              <a:t>(by python)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182639-52FD-EE1E-CC66-8D38965F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ko-Kore-KR" altLang="en-US" dirty="0"/>
              <a:t>실습</a:t>
            </a:r>
            <a:r>
              <a:rPr lang="ko-KR" altLang="en-US" dirty="0"/>
              <a:t> 목표 및 과제 소개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9243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72F5-6009-A3DA-68B9-255DCA255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C95B08-A940-6F40-B658-9525C7A9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DE20B62-99C9-5A23-D58A-7301A1F0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2C5467-30F8-31F7-80BF-46CE1B135C68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69F390-6586-B6D1-1A19-43F9FE937680}"/>
              </a:ext>
            </a:extLst>
          </p:cNvPr>
          <p:cNvSpPr/>
          <p:nvPr/>
        </p:nvSpPr>
        <p:spPr>
          <a:xfrm>
            <a:off x="534670" y="6092329"/>
            <a:ext cx="4594897" cy="638626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13736CA4-65FE-9C6C-618D-5334E5BEA87B}"/>
              </a:ext>
            </a:extLst>
          </p:cNvPr>
          <p:cNvGraphicFramePr>
            <a:graphicFrameLocks noGrp="1"/>
          </p:cNvGraphicFramePr>
          <p:nvPr/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073852-4552-E2BC-7756-C87F2655281E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AC3384-9107-3817-DED8-42D031B95A8A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5A1B80-2340-8FBC-8534-B4D4808183AA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E74C8F5-54F6-540B-B201-B07B7EEF2E58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916621-08D0-FB07-5FBA-937D36741AB0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F14FB-73BA-D853-67E6-30A8E57303E7}"/>
              </a:ext>
            </a:extLst>
          </p:cNvPr>
          <p:cNvGraphicFramePr>
            <a:graphicFrameLocks noGrp="1"/>
          </p:cNvGraphicFramePr>
          <p:nvPr/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1C7BBECF-8740-C25D-A3CF-5F044F6EFEFD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8DED8BF-7127-A12B-63F8-EBA7F4942821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781F561-259E-A9E3-91A8-7888A4BB027D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A4D73FE-7008-A6F0-42AC-7FFFFE378C7E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773555-4DDD-AEC8-983F-892A73E4576E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8392BE36-3952-1C43-00AA-5A987B1C84E9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7D45646F-4F55-6919-C93E-31A8159398B8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6C8FB88A-83BA-1D7E-EE46-C2A54A3F5821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A3E8CB95-25C9-F632-4DBF-6E7480BEBA43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9C0E40FA-91A8-32B9-4970-39512B804E97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C97271D-EEF8-E699-8700-6036636E2CCD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89F5D8-2C96-3BF4-DBDB-B69733C45177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702FB485-51AE-BA43-26E8-B8DFA2B5FF8C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139041E0-52C2-9FE8-26CD-767FEA09C6E9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0E44B9C6-C764-BAC3-726D-E08586F81BBC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4FEBDD-76AC-83E5-E958-A570E3D68003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35B8114-A9AC-9C84-EE4F-43AB43B288A8}"/>
              </a:ext>
            </a:extLst>
          </p:cNvPr>
          <p:cNvGraphicFramePr>
            <a:graphicFrameLocks noGrp="1"/>
          </p:cNvGraphicFramePr>
          <p:nvPr/>
        </p:nvGraphicFramePr>
        <p:xfrm>
          <a:off x="10176007" y="1803938"/>
          <a:ext cx="428127" cy="391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391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strike="sngStrike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ore-KR" altLang="en-US" sz="12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F8B363-38CC-4782-0BD4-CE500264CB78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B94C6-CEDC-C56E-0119-74636DFD0B05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A095-0520-9C0D-F970-7D86DF3EE618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279FC-A2BC-7BE4-D20C-717574F5B994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011D3B-D48E-6103-C240-40C009447D93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B82E1-5064-F95B-06BF-A700261D0AEC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537D4-DDEF-865E-5039-BEBD09A09F65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DAAE28-59CD-54AA-E0B8-C1931774CE17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1DCFBF-2619-ACC2-F276-F6BB520887DA}"/>
              </a:ext>
            </a:extLst>
          </p:cNvPr>
          <p:cNvSpPr/>
          <p:nvPr/>
        </p:nvSpPr>
        <p:spPr>
          <a:xfrm flipH="1">
            <a:off x="6796609" y="2404651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291085-1019-D85B-EF9A-268E1B5E6342}"/>
              </a:ext>
            </a:extLst>
          </p:cNvPr>
          <p:cNvSpPr/>
          <p:nvPr/>
        </p:nvSpPr>
        <p:spPr>
          <a:xfrm flipH="1">
            <a:off x="6310183" y="2743645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E99F48E0-651E-F6D3-3E3E-88752C7AF541}"/>
              </a:ext>
            </a:extLst>
          </p:cNvPr>
          <p:cNvSpPr txBox="1">
            <a:spLocks/>
          </p:cNvSpPr>
          <p:nvPr/>
        </p:nvSpPr>
        <p:spPr>
          <a:xfrm>
            <a:off x="5525449" y="3859524"/>
            <a:ext cx="5115059" cy="3335062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4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ore-KR" sz="1600" dirty="0"/>
              <a:t>pop</a:t>
            </a:r>
            <a:r>
              <a:rPr lang="ko-Kore-KR" altLang="en-US" sz="1600" dirty="0"/>
              <a:t>한</a:t>
            </a:r>
            <a:r>
              <a:rPr lang="ko-KR" altLang="en-US" sz="1600" dirty="0"/>
              <a:t> 노드의 </a:t>
            </a:r>
            <a:r>
              <a:rPr lang="en-US" altLang="ko-KR" sz="1600" dirty="0"/>
              <a:t>neighbor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조건에 따라 </a:t>
            </a:r>
            <a:r>
              <a:rPr lang="en-US" altLang="ko-KR" sz="1600" dirty="0"/>
              <a:t>C, W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lvl="1"/>
            <a:r>
              <a:rPr lang="ko-KR" altLang="en-US" sz="1600" dirty="0"/>
              <a:t>이웃 노드와의 거리를 </a:t>
            </a:r>
            <a:r>
              <a:rPr lang="en-US" altLang="ko-KR" sz="1600" dirty="0"/>
              <a:t>f</a:t>
            </a:r>
            <a:r>
              <a:rPr lang="ko-KR" altLang="en-US" sz="1600" dirty="0"/>
              <a:t>와 비교</a:t>
            </a:r>
            <a:endParaRPr lang="en-US" altLang="ko-KR" sz="1600" dirty="0"/>
          </a:p>
          <a:p>
            <a:pPr lvl="1"/>
            <a:r>
              <a:rPr lang="ko-KR" altLang="en-US" sz="1600" dirty="0"/>
              <a:t>큰 경우</a:t>
            </a:r>
            <a:r>
              <a:rPr lang="en-US" altLang="ko-KR" sz="1600" dirty="0"/>
              <a:t> pass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3479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66160-DCC4-87A1-7DD0-29CE01379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F7CEB4-32EC-3A73-F0F7-BD9FD18D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A9C150F-D34C-5EE6-1A19-76D1B4D2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4DC9C1-2BC7-7A8B-09D9-0D85C372277F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004C35D-C852-584C-95F9-B87BBCB1C722}"/>
              </a:ext>
            </a:extLst>
          </p:cNvPr>
          <p:cNvGraphicFramePr>
            <a:graphicFrameLocks noGrp="1"/>
          </p:cNvGraphicFramePr>
          <p:nvPr/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D2B7C9C-112A-32AE-7C90-BD029EA2510A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433B1F-7B2D-D7AA-C81F-C1CFD487CECA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5254C4-2EE7-3FAD-ACAB-A516D09A3F2F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DB1D24C-773F-26F0-5305-D6E7D9D337F3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FF0616-947E-C9A1-A8E6-3C2ECA7268E3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FA03F6D-4925-C824-50BB-312D98E73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045025"/>
              </p:ext>
            </p:extLst>
          </p:nvPr>
        </p:nvGraphicFramePr>
        <p:xfrm>
          <a:off x="7714882" y="1784633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104831482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16937CF6-7223-8F7A-8917-86D997362444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7242CBC-9B5D-9C97-2866-1ED8AD5E7E1B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7CDA4FF-5A11-F7CC-7913-3C60E2A1FC58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1475B33-CA9C-EBEC-24F5-12027C0B9521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504F7C-92D2-1F53-FB3E-CBB729E68115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34E412CA-0C7C-8DE3-716A-C99B35307242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5ECEC033-6F57-1B98-31AE-E718614457C7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B963F6F8-7BF5-7C64-C11E-75FEBA73B296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07B8F419-4CDD-1D53-781A-57363AB4CCE7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14714E0A-EDF4-E034-A057-7A5907830858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283915B-D344-12D9-7588-8D9F59F2C5E2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A70F4C7-F775-9B51-0808-E6548AF519EA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4041AB9A-9353-DBDA-EC0F-417CB97FAEA0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2905A2D4-7531-39E9-DC23-9EF88CB678C1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EEBCB249-E81C-F0DB-3171-1E0224F1E1D2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5EF70A-4223-865C-76E9-43CE929487E7}"/>
              </a:ext>
            </a:extLst>
          </p:cNvPr>
          <p:cNvSpPr/>
          <p:nvPr/>
        </p:nvSpPr>
        <p:spPr>
          <a:xfrm>
            <a:off x="534670" y="3818433"/>
            <a:ext cx="4594897" cy="1260211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8DC7D-958F-F737-D0DE-F835EA3F0CC1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C31D5-818C-5D28-4DDB-2C8442F486BA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9A45B5-A691-EF22-601D-2DE95FB10A18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E9A0B-18D5-E4E0-2E33-8802E6AF2F17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73F38-0A82-AFE4-36CD-4710396B11FF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FD49B-4291-8246-06EA-D5007EA74267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65BE8-F0C0-8416-5179-6BD54C85FEA8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BA13E-79CD-711D-2BA7-01AEAF1D560B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78344-B4C1-BE55-FB66-96581909EAD9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610CFD4-89DE-BD35-E5D5-7698CC071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246425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4E90EDE-61F4-1E5B-E255-09AEAD293FCF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26A3DB-3791-CB7D-E3E9-711684F633BE}"/>
              </a:ext>
            </a:extLst>
          </p:cNvPr>
          <p:cNvSpPr/>
          <p:nvPr/>
        </p:nvSpPr>
        <p:spPr>
          <a:xfrm flipH="1">
            <a:off x="6310183" y="2014068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11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09CFB-D3D6-5F8C-F5BA-EF94162E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147D64-12B2-1AE2-2F84-EBF2889D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054DC15-C533-03F0-65A6-33A842D3A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>
            <a:normAutofit/>
          </a:bodyPr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771DD-C068-95F6-85C9-13DA319BC860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742BDF25-DF99-69CD-ECE3-0BED5E3FFEAC}"/>
              </a:ext>
            </a:extLst>
          </p:cNvPr>
          <p:cNvGraphicFramePr>
            <a:graphicFrameLocks noGrp="1"/>
          </p:cNvGraphicFramePr>
          <p:nvPr/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9BDB51-FF1C-A326-C268-2A68025C1ADE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018C00-8AEC-BA61-BE3B-6AB8264447B2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6CD3A1-43F1-182D-7F86-146E903B0AFE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980255-3B52-A3AD-4173-6567F1B952B7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11AA399-2873-16ED-D132-4B82472C335C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6F0B73-D704-B431-C189-B2FAC6F79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56134"/>
              </p:ext>
            </p:extLst>
          </p:nvPr>
        </p:nvGraphicFramePr>
        <p:xfrm>
          <a:off x="7714882" y="1784633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104831482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924162712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65DE0562-61EE-A734-F463-9F724AE1A36D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8E113E0-0DD6-B484-39F5-F279BE5480CE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5A329A7-0572-0CD3-E806-4CC3E08871F6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2E71617-2B0E-EA50-42EB-C9594AB1C074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D571508-2956-7066-58A4-2AE6B0FFB107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3B6DE504-8CCA-42C0-BEA7-298D423412D9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6F36679A-5409-59EE-950B-C1A62852E1A1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5E0F5583-25F6-2329-2CE4-CC3423E71B4D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D18283C3-E619-5941-4918-E54BEC14555D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7069B648-4FD1-34D7-016B-BF6234404609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B2C4F63-F4B4-FB3D-3432-91BC917D7450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C138A07-8B36-0895-4DAA-8AB57A7BC417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00D05653-8638-F6DA-EEBD-009B8BCF54AF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B7331602-91A6-6820-40AA-A14A0BB2C413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63209478-85A4-F5DA-E3D3-5637EEC9964E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15DA10-7942-99BF-AA3A-CE7C822D6485}"/>
              </a:ext>
            </a:extLst>
          </p:cNvPr>
          <p:cNvSpPr/>
          <p:nvPr/>
        </p:nvSpPr>
        <p:spPr>
          <a:xfrm>
            <a:off x="534670" y="3818434"/>
            <a:ext cx="4594897" cy="714656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7C554-FF97-4E6F-9429-CF88612F10BF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E72E5-4A03-CA1D-3C47-3C39E4E5C8D1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2DEBC-0A08-D367-6DBD-C29BEDDA61E5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24CDA6-7683-712F-CA62-F2F36002D14C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8E81D-439E-05F8-9BBD-83B2A475453A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06D568-08DA-B282-C153-7C18173CD3C9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9E42C-0085-F0D6-5BA2-D1BB5D293BBB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23D70-F430-1D2B-A3D8-A20B6DA2889F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C58DB-1ADC-A907-3162-862A250FC1E0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34D4A89-7975-0FB9-243A-A6EF2C273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90839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.4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4857EA2-3E0E-09BB-BF64-424E6DC2D37E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86EEA7-46BE-7430-3ADB-0F1B42E8AC9C}"/>
              </a:ext>
            </a:extLst>
          </p:cNvPr>
          <p:cNvSpPr/>
          <p:nvPr/>
        </p:nvSpPr>
        <p:spPr>
          <a:xfrm flipH="1">
            <a:off x="6310183" y="2257256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70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84D29-14F3-69CF-3B53-AF369952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924B3-72D6-5C8D-83A3-D87ECF38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761ED1E-7819-C45A-10F1-F0B0004B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7404FF-EB35-7265-CF63-AD2FD9CE73C3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839E37CF-5D1D-1C11-ADFF-9088D99E51CE}"/>
              </a:ext>
            </a:extLst>
          </p:cNvPr>
          <p:cNvGraphicFramePr>
            <a:graphicFrameLocks noGrp="1"/>
          </p:cNvGraphicFramePr>
          <p:nvPr/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B49B8-F831-FC77-99E3-BFA6A8035162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64F906F-4818-0258-1518-9635D3161DC7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F91100-315E-B58B-A283-A8609107EDCD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AD65EB-AE54-5717-2A1C-01C340A0D133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186904-71B4-B176-AC42-DCBDF46B12BE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708D2BD-BBBE-BB44-D9AE-B90358D79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212815"/>
              </p:ext>
            </p:extLst>
          </p:nvPr>
        </p:nvGraphicFramePr>
        <p:xfrm>
          <a:off x="7714882" y="1784633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104831482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924162712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54709711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E8F59EE8-DA0D-F919-8D67-E8791040C194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DBA13B9-4F5F-CBDB-990D-3E82CE3B81FE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D672281-4185-7D4F-A109-351493BCB307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7153D48-1D12-2A29-E5C8-E020515447E2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685A39C-B6AD-E5DE-D731-F62AF4DE7AC7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A730C5EC-6EDA-6C19-C477-AC5DCCC2B29F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466A7006-0CA9-8AF8-BAE6-602E4C62283D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CF37ECC9-0450-6A87-7F73-9417C2FEACF5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9D7EAE96-5FB9-E8FC-95B7-57CEDC7BF7B0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E2FFD7DA-472D-6D7F-2FA9-F47A75EC88B9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DB2753C-0634-385E-56A8-A8C6E8FE38B9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47AF30F-77F8-BB39-7872-C23AFB95F807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12D12990-864B-EF5D-C7BF-98F6DB22B65B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7A56C31B-179F-CF51-A2DC-DF77E53F3EE8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61696BD8-C3CD-C182-5683-6CD229B8405E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90DCD6-D60E-7712-3DDB-431109D8C63E}"/>
              </a:ext>
            </a:extLst>
          </p:cNvPr>
          <p:cNvSpPr/>
          <p:nvPr/>
        </p:nvSpPr>
        <p:spPr>
          <a:xfrm>
            <a:off x="534670" y="3818433"/>
            <a:ext cx="4594897" cy="685473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FF5E5-1542-C3DA-4489-F604C45D16F2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19FAD-3257-4BF3-E7BE-67DD5C9D130B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0D367-765E-B55D-7BEA-18FB1BA83168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05712-7EEF-E486-2B41-1FE254E43187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18A78-3D45-A9EF-E327-4C0921D9525C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60224-479F-5820-7D21-2FE82167B854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43D21-5970-919A-67D7-F4E43F3F8F7B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7B03A6-A991-C770-586D-2B50769EF16E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09763-A330-4D7B-AD4E-F2E5E91ADF60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CF19EA9-74A4-79C2-2A18-B52B69F6C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070411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.5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16051DA-37EF-962B-B8EA-7C2BC9627CC8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300843-FE03-E359-79A4-3B2888BE7282}"/>
              </a:ext>
            </a:extLst>
          </p:cNvPr>
          <p:cNvSpPr/>
          <p:nvPr/>
        </p:nvSpPr>
        <p:spPr>
          <a:xfrm flipH="1">
            <a:off x="6310183" y="2500450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7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376B-9DB9-BDB8-A9CC-0EEEAE3DA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A54E8A-9046-DE8B-1694-917848DA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C4F065D-55F5-0329-37A5-CBDCD490E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70C4B-8388-215E-4F46-A860B2D6630C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5C7B6F4D-EF7F-D184-CBBF-CAA0C01E66C7}"/>
              </a:ext>
            </a:extLst>
          </p:cNvPr>
          <p:cNvGraphicFramePr>
            <a:graphicFrameLocks noGrp="1"/>
          </p:cNvGraphicFramePr>
          <p:nvPr/>
        </p:nvGraphicFramePr>
        <p:xfrm>
          <a:off x="7723087" y="2299746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9281301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38400918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7B291B-9223-4D5A-5AE0-6D882F97D747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DE31FB-4415-75EC-3DEF-C950F881FC7A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4492BD-80D0-A8D6-15EA-1C478E673144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5654B7-2D50-4653-4B15-D9AA9DFF74AC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54906E-D2AD-EEB2-1EA6-BD7F5044532E}"/>
              </a:ext>
            </a:extLst>
          </p:cNvPr>
          <p:cNvGraphicFramePr>
            <a:graphicFrameLocks noGrp="1"/>
          </p:cNvGraphicFramePr>
          <p:nvPr/>
        </p:nvGraphicFramePr>
        <p:xfrm>
          <a:off x="7733399" y="-528631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F74E102-04CB-3CFE-F018-3DFD9835B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98202"/>
              </p:ext>
            </p:extLst>
          </p:nvPr>
        </p:nvGraphicFramePr>
        <p:xfrm>
          <a:off x="7714882" y="1784633"/>
          <a:ext cx="2132430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6">
                  <a:extLst>
                    <a:ext uri="{9D8B030D-6E8A-4147-A177-3AD203B41FA5}">
                      <a16:colId xmlns:a16="http://schemas.microsoft.com/office/drawing/2014/main" val="1300561833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104831482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924162712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3547097111"/>
                    </a:ext>
                  </a:extLst>
                </a:gridCol>
                <a:gridCol w="426486">
                  <a:extLst>
                    <a:ext uri="{9D8B030D-6E8A-4147-A177-3AD203B41FA5}">
                      <a16:colId xmlns:a16="http://schemas.microsoft.com/office/drawing/2014/main" val="209362883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.1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0" name="타원 39">
            <a:extLst>
              <a:ext uri="{FF2B5EF4-FFF2-40B4-BE49-F238E27FC236}">
                <a16:creationId xmlns:a16="http://schemas.microsoft.com/office/drawing/2014/main" id="{C62DAFA5-AA05-513F-AAEC-6D969C2572D1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9BA9DE3-A388-55BE-00C8-8FBEB22F2049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EB9C7E5-3827-1A8D-05FF-5EA13DE758F5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B8DACF3-8461-C1C8-2190-CF4602E0E508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9EC126A-FEDD-9260-C4E4-B822DEF9492B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30">
            <a:extLst>
              <a:ext uri="{FF2B5EF4-FFF2-40B4-BE49-F238E27FC236}">
                <a16:creationId xmlns:a16="http://schemas.microsoft.com/office/drawing/2014/main" id="{153DE8FF-1CBA-EFBC-890D-0A3189B94355}"/>
              </a:ext>
            </a:extLst>
          </p:cNvPr>
          <p:cNvCxnSpPr>
            <a:cxnSpLocks/>
            <a:stCxn id="40" idx="7"/>
            <a:endCxn id="41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32">
            <a:extLst>
              <a:ext uri="{FF2B5EF4-FFF2-40B4-BE49-F238E27FC236}">
                <a16:creationId xmlns:a16="http://schemas.microsoft.com/office/drawing/2014/main" id="{98BD5522-68C1-D75B-7FB4-6D349A47913F}"/>
              </a:ext>
            </a:extLst>
          </p:cNvPr>
          <p:cNvCxnSpPr>
            <a:cxnSpLocks/>
            <a:stCxn id="40" idx="7"/>
            <a:endCxn id="44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33">
            <a:extLst>
              <a:ext uri="{FF2B5EF4-FFF2-40B4-BE49-F238E27FC236}">
                <a16:creationId xmlns:a16="http://schemas.microsoft.com/office/drawing/2014/main" id="{43AB5BF6-6BB0-DF00-615B-B3AEC3D53830}"/>
              </a:ext>
            </a:extLst>
          </p:cNvPr>
          <p:cNvCxnSpPr>
            <a:cxnSpLocks/>
            <a:stCxn id="40" idx="7"/>
            <a:endCxn id="45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4">
            <a:extLst>
              <a:ext uri="{FF2B5EF4-FFF2-40B4-BE49-F238E27FC236}">
                <a16:creationId xmlns:a16="http://schemas.microsoft.com/office/drawing/2014/main" id="{DDB6FB8B-F537-2F43-1B49-D5CD0AD412C0}"/>
              </a:ext>
            </a:extLst>
          </p:cNvPr>
          <p:cNvCxnSpPr>
            <a:cxnSpLocks/>
            <a:stCxn id="40" idx="7"/>
            <a:endCxn id="46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76F397F6-5EA6-D52B-2096-F1DF7F332FDD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96919C-6FD0-6FCC-476D-42D8225313C7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AA45D98-0D41-13EB-312B-FF4D73756237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15B10230-0568-8524-E8A9-B0D6694A4C5D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2">
            <a:extLst>
              <a:ext uri="{FF2B5EF4-FFF2-40B4-BE49-F238E27FC236}">
                <a16:creationId xmlns:a16="http://schemas.microsoft.com/office/drawing/2014/main" id="{5610D6DD-4797-CD9D-E3CB-027CB7C8FDC6}"/>
              </a:ext>
            </a:extLst>
          </p:cNvPr>
          <p:cNvCxnSpPr>
            <a:cxnSpLocks/>
            <a:endCxn id="52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33">
            <a:extLst>
              <a:ext uri="{FF2B5EF4-FFF2-40B4-BE49-F238E27FC236}">
                <a16:creationId xmlns:a16="http://schemas.microsoft.com/office/drawing/2014/main" id="{4AFD0178-3DCC-DD5C-5CEB-22FCB2611382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5F0F54-C233-46AD-EB8A-8608B0DC635B}"/>
              </a:ext>
            </a:extLst>
          </p:cNvPr>
          <p:cNvSpPr/>
          <p:nvPr/>
        </p:nvSpPr>
        <p:spPr>
          <a:xfrm>
            <a:off x="534670" y="3818433"/>
            <a:ext cx="4594897" cy="1190201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22A97-EE7C-E13B-5B2B-665713E152DF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0.3</a:t>
            </a:r>
            <a:endParaRPr lang="ko-Kore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1B8DF-2CF7-0482-9D9C-28341DC418B5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326E1-2FE1-ED3B-860D-3F633AFB4441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5E68D-EB8E-4358-B338-65ABC994AC79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6D1F3-123D-3409-385F-58316F88442D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B6F82-6064-26B3-897A-2B3A27F22E05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AA9F7-5BDF-7DDA-0820-BDAB6600683D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BA265-85EA-B8A3-338F-568135470C08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7D176-F9F2-4721-8596-8D56D57C128C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4DDFC65-11F5-B2DA-D209-F79C73636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40033"/>
              </p:ext>
            </p:extLst>
          </p:nvPr>
        </p:nvGraphicFramePr>
        <p:xfrm>
          <a:off x="7728425" y="2965389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5385043-A385-8FFF-C64E-E6BFC342084C}"/>
              </a:ext>
            </a:extLst>
          </p:cNvPr>
          <p:cNvSpPr txBox="1"/>
          <p:nvPr/>
        </p:nvSpPr>
        <p:spPr>
          <a:xfrm>
            <a:off x="7746595" y="3375789"/>
            <a:ext cx="672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</a:t>
            </a:r>
            <a:r>
              <a:rPr lang="en-US" altLang="ko-Kore-KR" sz="1000" dirty="0"/>
              <a:t>op</a:t>
            </a:r>
            <a:r>
              <a:rPr lang="ko-KR" altLang="en-US" sz="1000" dirty="0"/>
              <a:t> </a:t>
            </a:r>
            <a:r>
              <a:rPr lang="en-US" altLang="ko-Kore-KR" sz="1000" dirty="0"/>
              <a:t>!</a:t>
            </a:r>
            <a:endParaRPr kumimoji="1" lang="ko-Kore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A77D5-2538-F4D5-5241-9FCFF5A4111D}"/>
              </a:ext>
            </a:extLst>
          </p:cNvPr>
          <p:cNvSpPr/>
          <p:nvPr/>
        </p:nvSpPr>
        <p:spPr>
          <a:xfrm flipH="1">
            <a:off x="6796570" y="2889555"/>
            <a:ext cx="463239" cy="290555"/>
          </a:xfrm>
          <a:prstGeom prst="rect">
            <a:avLst/>
          </a:prstGeom>
          <a:solidFill>
            <a:srgbClr val="FFFF00">
              <a:alpha val="14902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2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01CC3-D094-EA03-30A4-A4DFC79ED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10CC41-582D-EDB1-CCAD-1CA37CAA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9" y="1405952"/>
            <a:ext cx="4915575" cy="5780793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72724B-7BBF-1B9D-E623-2555D181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341" y="3851683"/>
            <a:ext cx="4915576" cy="3335062"/>
          </a:xfrm>
        </p:spPr>
        <p:txBody>
          <a:bodyPr>
            <a:normAutofit/>
          </a:bodyPr>
          <a:lstStyle/>
          <a:p>
            <a:r>
              <a:rPr lang="en-US" altLang="ko-Kore-KR" sz="1600" dirty="0"/>
              <a:t>Parameter</a:t>
            </a:r>
          </a:p>
          <a:p>
            <a:pPr lvl="1"/>
            <a:r>
              <a:rPr lang="en-US" altLang="ko-Kore-KR" sz="1600" dirty="0" err="1"/>
              <a:t>ef</a:t>
            </a:r>
            <a:r>
              <a:rPr lang="ko-KR" altLang="en-US" sz="1600" dirty="0"/>
              <a:t> </a:t>
            </a:r>
            <a:r>
              <a:rPr lang="en-US" altLang="ko-KR" sz="1600" dirty="0"/>
              <a:t>(=</a:t>
            </a:r>
            <a:r>
              <a:rPr lang="ko-KR" altLang="en-US" sz="1600" dirty="0"/>
              <a:t> </a:t>
            </a:r>
            <a:r>
              <a:rPr lang="en-US" altLang="ko-KR" sz="1600" dirty="0"/>
              <a:t>W</a:t>
            </a:r>
            <a:r>
              <a:rPr lang="ko-KR" altLang="en-US" sz="1600" dirty="0"/>
              <a:t>의 최대 길이</a:t>
            </a:r>
            <a:r>
              <a:rPr lang="en-US" altLang="ko-KR" sz="1600" dirty="0"/>
              <a:t>)</a:t>
            </a:r>
          </a:p>
          <a:p>
            <a:pPr lvl="1"/>
            <a:r>
              <a:rPr lang="ko-KR" altLang="en-US" sz="1600" dirty="0"/>
              <a:t>탐색 속도 및 정확도를 결정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Ex. (</a:t>
            </a:r>
            <a:r>
              <a:rPr lang="en-US" altLang="ko-KR" sz="1600" dirty="0" err="1"/>
              <a:t>ef</a:t>
            </a:r>
            <a:r>
              <a:rPr lang="en-US" altLang="ko-KR" sz="1600" dirty="0"/>
              <a:t> = 1)</a:t>
            </a:r>
          </a:p>
          <a:p>
            <a:pPr lvl="2"/>
            <a:r>
              <a:rPr lang="ko-KR" altLang="en-US" sz="1600" dirty="0"/>
              <a:t>가까운 이웃 노드 하나만 빠르게 탐색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1600" dirty="0"/>
              <a:t>Ex. (</a:t>
            </a:r>
            <a:r>
              <a:rPr lang="en-US" altLang="ko-KR" sz="1600" dirty="0" err="1"/>
              <a:t>ef</a:t>
            </a:r>
            <a:r>
              <a:rPr lang="en-US" altLang="ko-KR" sz="1600" dirty="0"/>
              <a:t> = 10)</a:t>
            </a:r>
          </a:p>
          <a:p>
            <a:pPr lvl="2"/>
            <a:r>
              <a:rPr lang="ko-KR" altLang="en-US" sz="1600" dirty="0"/>
              <a:t>가까운 이웃 </a:t>
            </a:r>
            <a:r>
              <a:rPr lang="en-US" altLang="ko-KR" sz="1600" dirty="0"/>
              <a:t>10</a:t>
            </a:r>
            <a:r>
              <a:rPr lang="ko-KR" altLang="en-US" sz="1600" dirty="0"/>
              <a:t>개를 유지하며 탐색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endParaRPr lang="ko-Kore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69C751-F8D8-0649-E4EB-77E171F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0E3925-EE2A-8478-7888-E4379E692C74}"/>
              </a:ext>
            </a:extLst>
          </p:cNvPr>
          <p:cNvSpPr txBox="1"/>
          <p:nvPr/>
        </p:nvSpPr>
        <p:spPr>
          <a:xfrm>
            <a:off x="8639723" y="3025616"/>
            <a:ext cx="1729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   candidate </a:t>
            </a:r>
          </a:p>
          <a:p>
            <a:r>
              <a:rPr lang="en-US" altLang="ko-KR" sz="1000" dirty="0"/>
              <a:t>W: dynamic list of found NNs</a:t>
            </a:r>
          </a:p>
          <a:p>
            <a:r>
              <a:rPr lang="en-US" altLang="ko-KR" sz="1000" b="1" i="1" dirty="0"/>
              <a:t>f</a:t>
            </a:r>
            <a:r>
              <a:rPr lang="en-US" altLang="ko-KR" sz="1000" dirty="0"/>
              <a:t>:   furthest element in W to q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40E667-62AD-75FE-C8EB-ADF1289EDAFC}"/>
              </a:ext>
            </a:extLst>
          </p:cNvPr>
          <p:cNvSpPr/>
          <p:nvPr/>
        </p:nvSpPr>
        <p:spPr>
          <a:xfrm>
            <a:off x="521336" y="2417903"/>
            <a:ext cx="4478527" cy="10695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8DE1F6C-BB5E-4BFB-0AAB-D4CA6A3FEDCB}"/>
              </a:ext>
            </a:extLst>
          </p:cNvPr>
          <p:cNvGraphicFramePr>
            <a:graphicFrameLocks noGrp="1"/>
          </p:cNvGraphicFramePr>
          <p:nvPr/>
        </p:nvGraphicFramePr>
        <p:xfrm>
          <a:off x="7723213" y="1756609"/>
          <a:ext cx="2140635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1795507638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2956440714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761383806"/>
                    </a:ext>
                  </a:extLst>
                </a:gridCol>
                <a:gridCol w="428127">
                  <a:extLst>
                    <a:ext uri="{9D8B030D-6E8A-4147-A177-3AD203B41FA5}">
                      <a16:colId xmlns:a16="http://schemas.microsoft.com/office/drawing/2014/main" val="3357002251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6BBCF77-096A-8CF6-D2D2-35117BB52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73357"/>
              </p:ext>
            </p:extLst>
          </p:nvPr>
        </p:nvGraphicFramePr>
        <p:xfrm>
          <a:off x="7723088" y="2299746"/>
          <a:ext cx="428127" cy="41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127">
                  <a:extLst>
                    <a:ext uri="{9D8B030D-6E8A-4147-A177-3AD203B41FA5}">
                      <a16:colId xmlns:a16="http://schemas.microsoft.com/office/drawing/2014/main" val="3141076694"/>
                    </a:ext>
                  </a:extLst>
                </a:gridCol>
              </a:tblGrid>
              <a:tr h="4104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ore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33102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4551DB0-3286-8C77-905D-1930AAFC3813}"/>
              </a:ext>
            </a:extLst>
          </p:cNvPr>
          <p:cNvSpPr/>
          <p:nvPr/>
        </p:nvSpPr>
        <p:spPr>
          <a:xfrm>
            <a:off x="5659622" y="1546700"/>
            <a:ext cx="4710063" cy="208331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5689E-A619-DE3B-2CE8-4E512FDCB302}"/>
              </a:ext>
            </a:extLst>
          </p:cNvPr>
          <p:cNvSpPr txBox="1"/>
          <p:nvPr/>
        </p:nvSpPr>
        <p:spPr>
          <a:xfrm>
            <a:off x="7402633" y="182384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C</a:t>
            </a:r>
            <a:endParaRPr kumimoji="1" lang="ko-Kore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59009E-92AE-CEAE-23CB-763D1A318E0D}"/>
              </a:ext>
            </a:extLst>
          </p:cNvPr>
          <p:cNvSpPr txBox="1"/>
          <p:nvPr/>
        </p:nvSpPr>
        <p:spPr>
          <a:xfrm>
            <a:off x="7412477" y="2330355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17AD1F-15FD-FD72-072D-9184E4B14E61}"/>
              </a:ext>
            </a:extLst>
          </p:cNvPr>
          <p:cNvSpPr txBox="1"/>
          <p:nvPr/>
        </p:nvSpPr>
        <p:spPr>
          <a:xfrm>
            <a:off x="5659622" y="155781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200" dirty="0"/>
              <a:t>EX.</a:t>
            </a:r>
            <a:endParaRPr kumimoji="1" lang="ko-Kore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F92D119-B75E-9710-7916-4C79D974A42D}"/>
              </a:ext>
            </a:extLst>
          </p:cNvPr>
          <p:cNvSpPr/>
          <p:nvPr/>
        </p:nvSpPr>
        <p:spPr>
          <a:xfrm rot="2269060">
            <a:off x="5888716" y="2430337"/>
            <a:ext cx="180000" cy="180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2265527-AE0E-55CE-690F-4B956CDE3784}"/>
              </a:ext>
            </a:extLst>
          </p:cNvPr>
          <p:cNvSpPr/>
          <p:nvPr/>
        </p:nvSpPr>
        <p:spPr>
          <a:xfrm>
            <a:off x="6387209" y="2067382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BB66D1-838A-7804-5D96-FBF55E685AC5}"/>
              </a:ext>
            </a:extLst>
          </p:cNvPr>
          <p:cNvSpPr/>
          <p:nvPr/>
        </p:nvSpPr>
        <p:spPr>
          <a:xfrm>
            <a:off x="6387209" y="2312894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46F2075-05C5-1B29-945D-237E9A6872FD}"/>
              </a:ext>
            </a:extLst>
          </p:cNvPr>
          <p:cNvSpPr/>
          <p:nvPr/>
        </p:nvSpPr>
        <p:spPr>
          <a:xfrm>
            <a:off x="6387209" y="255840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A36E33-4A30-A672-89DF-F3560AE9FBC2}"/>
              </a:ext>
            </a:extLst>
          </p:cNvPr>
          <p:cNvSpPr/>
          <p:nvPr/>
        </p:nvSpPr>
        <p:spPr>
          <a:xfrm>
            <a:off x="6387209" y="2803915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0">
            <a:extLst>
              <a:ext uri="{FF2B5EF4-FFF2-40B4-BE49-F238E27FC236}">
                <a16:creationId xmlns:a16="http://schemas.microsoft.com/office/drawing/2014/main" id="{91290EB8-98CD-E8DE-55B3-543A38F57F47}"/>
              </a:ext>
            </a:extLst>
          </p:cNvPr>
          <p:cNvCxnSpPr>
            <a:cxnSpLocks/>
            <a:stCxn id="34" idx="7"/>
            <a:endCxn id="35" idx="3"/>
          </p:cNvCxnSpPr>
          <p:nvPr/>
        </p:nvCxnSpPr>
        <p:spPr>
          <a:xfrm flipV="1">
            <a:off x="6068010" y="2206367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2">
            <a:extLst>
              <a:ext uri="{FF2B5EF4-FFF2-40B4-BE49-F238E27FC236}">
                <a16:creationId xmlns:a16="http://schemas.microsoft.com/office/drawing/2014/main" id="{8A8003B7-707E-F4D8-B6A7-E65A36C5F4DF}"/>
              </a:ext>
            </a:extLst>
          </p:cNvPr>
          <p:cNvCxnSpPr>
            <a:cxnSpLocks/>
            <a:stCxn id="34" idx="7"/>
            <a:endCxn id="36" idx="3"/>
          </p:cNvCxnSpPr>
          <p:nvPr/>
        </p:nvCxnSpPr>
        <p:spPr>
          <a:xfrm flipV="1">
            <a:off x="6068010" y="2451879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33">
            <a:extLst>
              <a:ext uri="{FF2B5EF4-FFF2-40B4-BE49-F238E27FC236}">
                <a16:creationId xmlns:a16="http://schemas.microsoft.com/office/drawing/2014/main" id="{6BF9657D-453F-691E-B464-2950C1E5AB63}"/>
              </a:ext>
            </a:extLst>
          </p:cNvPr>
          <p:cNvCxnSpPr>
            <a:cxnSpLocks/>
            <a:stCxn id="34" idx="7"/>
            <a:endCxn id="37" idx="3"/>
          </p:cNvCxnSpPr>
          <p:nvPr/>
        </p:nvCxnSpPr>
        <p:spPr>
          <a:xfrm>
            <a:off x="6068010" y="2509084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34">
            <a:extLst>
              <a:ext uri="{FF2B5EF4-FFF2-40B4-BE49-F238E27FC236}">
                <a16:creationId xmlns:a16="http://schemas.microsoft.com/office/drawing/2014/main" id="{CD8531F2-2D99-F436-985E-C0BD35DC9173}"/>
              </a:ext>
            </a:extLst>
          </p:cNvPr>
          <p:cNvCxnSpPr>
            <a:cxnSpLocks/>
            <a:stCxn id="34" idx="7"/>
            <a:endCxn id="38" idx="2"/>
          </p:cNvCxnSpPr>
          <p:nvPr/>
        </p:nvCxnSpPr>
        <p:spPr>
          <a:xfrm>
            <a:off x="6068010" y="2509084"/>
            <a:ext cx="319199" cy="37624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2ED0D2C3-51B5-7C1A-D0D5-CB5A96C5F6E6}"/>
              </a:ext>
            </a:extLst>
          </p:cNvPr>
          <p:cNvSpPr/>
          <p:nvPr/>
        </p:nvSpPr>
        <p:spPr>
          <a:xfrm>
            <a:off x="6850448" y="2453177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831ED1-469F-BD03-C5BF-066B8F6D54A3}"/>
              </a:ext>
            </a:extLst>
          </p:cNvPr>
          <p:cNvSpPr/>
          <p:nvPr/>
        </p:nvSpPr>
        <p:spPr>
          <a:xfrm>
            <a:off x="6850448" y="2698689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0EE727-10EA-C289-451D-1A856199BEF5}"/>
              </a:ext>
            </a:extLst>
          </p:cNvPr>
          <p:cNvSpPr/>
          <p:nvPr/>
        </p:nvSpPr>
        <p:spPr>
          <a:xfrm>
            <a:off x="6850448" y="2944200"/>
            <a:ext cx="141514" cy="162831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30">
            <a:extLst>
              <a:ext uri="{FF2B5EF4-FFF2-40B4-BE49-F238E27FC236}">
                <a16:creationId xmlns:a16="http://schemas.microsoft.com/office/drawing/2014/main" id="{4AC80C97-6E32-9DE5-CB92-2B03D0BAE497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6531249" y="2592162"/>
            <a:ext cx="339923" cy="30271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32">
            <a:extLst>
              <a:ext uri="{FF2B5EF4-FFF2-40B4-BE49-F238E27FC236}">
                <a16:creationId xmlns:a16="http://schemas.microsoft.com/office/drawing/2014/main" id="{DD35CD3B-84FF-4BA7-5707-02E242DA836D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6531249" y="2837674"/>
            <a:ext cx="339923" cy="57205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33">
            <a:extLst>
              <a:ext uri="{FF2B5EF4-FFF2-40B4-BE49-F238E27FC236}">
                <a16:creationId xmlns:a16="http://schemas.microsoft.com/office/drawing/2014/main" id="{A6CB185D-4019-9A58-F6D3-BA7ED39589E5}"/>
              </a:ext>
            </a:extLst>
          </p:cNvPr>
          <p:cNvCxnSpPr>
            <a:cxnSpLocks/>
            <a:endCxn id="48" idx="3"/>
          </p:cNvCxnSpPr>
          <p:nvPr/>
        </p:nvCxnSpPr>
        <p:spPr>
          <a:xfrm>
            <a:off x="6531249" y="2894879"/>
            <a:ext cx="339923" cy="1883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CE51CE-D070-C6B5-13F4-F814C3ED8521}"/>
              </a:ext>
            </a:extLst>
          </p:cNvPr>
          <p:cNvSpPr txBox="1"/>
          <p:nvPr/>
        </p:nvSpPr>
        <p:spPr>
          <a:xfrm>
            <a:off x="6246172" y="3256828"/>
            <a:ext cx="565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1" dirty="0"/>
              <a:t>f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=</a:t>
            </a:r>
            <a:r>
              <a:rPr lang="ko-KR" altLang="en-US" sz="1000" i="1" dirty="0"/>
              <a:t> </a:t>
            </a:r>
            <a:r>
              <a:rPr lang="en-US" altLang="ko-KR" sz="1000" i="1" dirty="0"/>
              <a:t>0.2</a:t>
            </a:r>
            <a:endParaRPr lang="ko-Kore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56F10B-7697-6421-F805-51D66D26DEAE}"/>
              </a:ext>
            </a:extLst>
          </p:cNvPr>
          <p:cNvSpPr txBox="1"/>
          <p:nvPr/>
        </p:nvSpPr>
        <p:spPr>
          <a:xfrm>
            <a:off x="6498334" y="2780697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B34BD8-7F97-CC0B-134D-220EF9D66C99}"/>
              </a:ext>
            </a:extLst>
          </p:cNvPr>
          <p:cNvSpPr txBox="1"/>
          <p:nvPr/>
        </p:nvSpPr>
        <p:spPr>
          <a:xfrm>
            <a:off x="6494416" y="254379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.5</a:t>
            </a:r>
            <a:endParaRPr kumimoji="1" lang="ko-Kore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343DCF-09CF-63A1-30AB-BDD47239AF62}"/>
              </a:ext>
            </a:extLst>
          </p:cNvPr>
          <p:cNvSpPr txBox="1"/>
          <p:nvPr/>
        </p:nvSpPr>
        <p:spPr>
          <a:xfrm>
            <a:off x="6492953" y="2307313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.4</a:t>
            </a:r>
            <a:endParaRPr kumimoji="1" lang="ko-Kore-KR" altLang="en-US" sz="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80C47D-3C26-2E31-D9BC-03DFC1D4E11E}"/>
              </a:ext>
            </a:extLst>
          </p:cNvPr>
          <p:cNvSpPr txBox="1"/>
          <p:nvPr/>
        </p:nvSpPr>
        <p:spPr>
          <a:xfrm>
            <a:off x="6497445" y="204224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.3</a:t>
            </a:r>
            <a:endParaRPr kumimoji="1" lang="ko-Kore-KR" altLang="en-US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7E3D39-39CE-E4E3-4C9B-94D5F9312B87}"/>
              </a:ext>
            </a:extLst>
          </p:cNvPr>
          <p:cNvSpPr txBox="1"/>
          <p:nvPr/>
        </p:nvSpPr>
        <p:spPr>
          <a:xfrm>
            <a:off x="6992881" y="2942490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758B1F-047C-C777-2475-4B8AC23303B2}"/>
              </a:ext>
            </a:extLst>
          </p:cNvPr>
          <p:cNvSpPr txBox="1"/>
          <p:nvPr/>
        </p:nvSpPr>
        <p:spPr>
          <a:xfrm>
            <a:off x="6988963" y="270558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.1</a:t>
            </a:r>
            <a:endParaRPr kumimoji="1" lang="ko-Kore-KR" alt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34FF78-CB80-4D1C-6020-ADC3E6DCD338}"/>
              </a:ext>
            </a:extLst>
          </p:cNvPr>
          <p:cNvSpPr txBox="1"/>
          <p:nvPr/>
        </p:nvSpPr>
        <p:spPr>
          <a:xfrm>
            <a:off x="6987500" y="2469106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.6</a:t>
            </a:r>
            <a:endParaRPr kumimoji="1" lang="ko-Kore-KR" alt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7001F4-1B46-09B1-8C9E-8923C018781A}"/>
              </a:ext>
            </a:extLst>
          </p:cNvPr>
          <p:cNvSpPr txBox="1"/>
          <p:nvPr/>
        </p:nvSpPr>
        <p:spPr>
          <a:xfrm>
            <a:off x="5794468" y="2203284"/>
            <a:ext cx="386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" dirty="0"/>
              <a:t>0</a:t>
            </a:r>
            <a:r>
              <a:rPr kumimoji="1" lang="en-US" altLang="ko-KR" sz="800" dirty="0"/>
              <a:t>.2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2124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F3F1A3-861B-174D-CC14-E96A0FE8B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8E77C0-A21B-8802-C2EA-7C444749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764295"/>
            <a:ext cx="4883073" cy="3048337"/>
          </a:xfrm>
          <a:prstGeom prst="rect">
            <a:avLst/>
          </a:prstGeom>
        </p:spPr>
      </p:pic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8975D10C-962C-91C6-1DD9-9E201351135D}"/>
              </a:ext>
            </a:extLst>
          </p:cNvPr>
          <p:cNvSpPr txBox="1">
            <a:spLocks/>
          </p:cNvSpPr>
          <p:nvPr/>
        </p:nvSpPr>
        <p:spPr>
          <a:xfrm>
            <a:off x="5659622" y="1764295"/>
            <a:ext cx="4710062" cy="5400705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37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32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7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3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3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Index</a:t>
            </a:r>
            <a:r>
              <a:rPr lang="ko-KR" altLang="en-US" sz="1800" dirty="0"/>
              <a:t> </a:t>
            </a:r>
            <a:r>
              <a:rPr lang="en-US" altLang="ko-KR" sz="1800" dirty="0"/>
              <a:t>build</a:t>
            </a:r>
            <a:r>
              <a:rPr lang="ko-KR" altLang="en-US" sz="1800" dirty="0"/>
              <a:t> 시 그래프에 이웃 노드를 업데이트하는 알고리즘</a:t>
            </a:r>
            <a:endParaRPr lang="en-US" altLang="ko-Kore-KR" sz="1800" dirty="0"/>
          </a:p>
          <a:p>
            <a:endParaRPr lang="en-US" altLang="ko-Kore-KR" sz="1800" dirty="0"/>
          </a:p>
          <a:p>
            <a:r>
              <a:rPr lang="en-US" altLang="ko-Kore-KR" sz="1800" dirty="0"/>
              <a:t>R: </a:t>
            </a:r>
            <a:r>
              <a:rPr lang="ko-KR" altLang="en-US" sz="1800" dirty="0"/>
              <a:t>기존 이웃 노드 목록</a:t>
            </a:r>
            <a:endParaRPr lang="en-US" altLang="ko-KR" sz="1800" dirty="0"/>
          </a:p>
          <a:p>
            <a:r>
              <a:rPr lang="en-US" altLang="ko-Kore-KR" sz="1800" dirty="0"/>
              <a:t>C: </a:t>
            </a:r>
            <a:r>
              <a:rPr lang="ko-KR" altLang="en-US" sz="1800" dirty="0"/>
              <a:t>추가할 노드 목록</a:t>
            </a:r>
            <a:endParaRPr lang="en-US" altLang="ko-KR" sz="1800" dirty="0"/>
          </a:p>
          <a:p>
            <a:r>
              <a:rPr lang="en-US" altLang="ko-Kore-KR" sz="1800" dirty="0"/>
              <a:t>M: </a:t>
            </a:r>
            <a:r>
              <a:rPr lang="ko-KR" altLang="en-US" sz="1800" dirty="0"/>
              <a:t>최대 이웃 개수</a:t>
            </a:r>
            <a:endParaRPr lang="en-US" altLang="ko-KR" sz="1800" dirty="0"/>
          </a:p>
          <a:p>
            <a:endParaRPr lang="en-US" altLang="ko-Kore-KR" sz="1800" dirty="0"/>
          </a:p>
          <a:p>
            <a:r>
              <a:rPr lang="en-US" altLang="ko-KR" sz="1800" dirty="0"/>
              <a:t>=&gt;</a:t>
            </a:r>
            <a:r>
              <a:rPr lang="ko-Kore-KR" altLang="en-US" sz="1800" dirty="0"/>
              <a:t> </a:t>
            </a:r>
            <a:r>
              <a:rPr lang="en-US" altLang="ko-Kore-KR" sz="1800" dirty="0"/>
              <a:t>R+C </a:t>
            </a:r>
            <a:r>
              <a:rPr lang="ko-KR" altLang="en-US" sz="1800" dirty="0"/>
              <a:t>중에서 </a:t>
            </a:r>
            <a:r>
              <a:rPr lang="en-US" altLang="ko-KR" sz="1800" dirty="0"/>
              <a:t>M</a:t>
            </a:r>
            <a:r>
              <a:rPr lang="ko-KR" altLang="en-US" sz="1800" dirty="0"/>
              <a:t>개를 선택</a:t>
            </a:r>
            <a:endParaRPr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9257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614C-8A25-8887-DD0D-ED2D992E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C50E0C-2AC3-048A-63B7-75BABD49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610" y="3795392"/>
            <a:ext cx="5639790" cy="3370175"/>
          </a:xfrm>
        </p:spPr>
        <p:txBody>
          <a:bodyPr>
            <a:normAutofit/>
          </a:bodyPr>
          <a:lstStyle/>
          <a:p>
            <a:r>
              <a:rPr lang="en-US" altLang="ko-Kore-KR" sz="1400" dirty="0"/>
              <a:t>Level </a:t>
            </a:r>
            <a:r>
              <a:rPr lang="ko-KR" altLang="en-US" sz="1400" dirty="0"/>
              <a:t>결정</a:t>
            </a:r>
            <a:endParaRPr lang="en-US" altLang="ko-KR" sz="1400" dirty="0"/>
          </a:p>
          <a:p>
            <a:pPr marL="419100" lvl="1" indent="0">
              <a:buNone/>
            </a:pPr>
            <a:endParaRPr lang="en-US" altLang="ko-Kore-KR" sz="1400" dirty="0"/>
          </a:p>
          <a:p>
            <a:r>
              <a:rPr lang="en-US" altLang="ko-Kore-KR" sz="1400" dirty="0"/>
              <a:t>Level</a:t>
            </a:r>
            <a:r>
              <a:rPr lang="ko-KR" altLang="en-US" sz="1400" dirty="0"/>
              <a:t>보다 높은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에서는 가장 가까운 노드 하나만 탐색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ef</a:t>
            </a:r>
            <a:r>
              <a:rPr lang="en-US" altLang="ko-KR" sz="1400" dirty="0"/>
              <a:t> = 1)</a:t>
            </a:r>
          </a:p>
          <a:p>
            <a:pPr lvl="1"/>
            <a:r>
              <a:rPr lang="en-US" altLang="ko-KR" sz="1400" dirty="0"/>
              <a:t>Insert</a:t>
            </a:r>
            <a:r>
              <a:rPr lang="ko-KR" altLang="en-US" sz="1400" dirty="0"/>
              <a:t> 진행</a:t>
            </a:r>
            <a:r>
              <a:rPr lang="en-US" altLang="ko-KR" sz="1400" dirty="0"/>
              <a:t> X</a:t>
            </a:r>
          </a:p>
          <a:p>
            <a:pPr marL="0" indent="0">
              <a:buNone/>
            </a:pPr>
            <a:endParaRPr lang="en-US" altLang="ko-Kore-KR" sz="1400" dirty="0"/>
          </a:p>
          <a:p>
            <a:endParaRPr lang="en-US" altLang="ko-Kore-KR" sz="1400" dirty="0"/>
          </a:p>
          <a:p>
            <a:r>
              <a:rPr lang="en-US" altLang="ko-Kore-KR" sz="1400" dirty="0"/>
              <a:t>Level</a:t>
            </a:r>
            <a:r>
              <a:rPr lang="ko-Kore-KR" altLang="en-US" sz="1400" dirty="0"/>
              <a:t> </a:t>
            </a:r>
            <a:r>
              <a:rPr lang="ko-KR" altLang="en-US" sz="1400" dirty="0"/>
              <a:t>이하의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에서는</a:t>
            </a:r>
            <a:r>
              <a:rPr lang="en-US" altLang="ko-KR" sz="1400" dirty="0"/>
              <a:t> </a:t>
            </a:r>
            <a:r>
              <a:rPr lang="ko-KR" altLang="en-US" sz="1400" dirty="0"/>
              <a:t>가까운 노드 </a:t>
            </a:r>
            <a:r>
              <a:rPr lang="en-US" altLang="ko-KR" sz="1400" dirty="0" err="1"/>
              <a:t>efConstruction</a:t>
            </a:r>
            <a:r>
              <a:rPr lang="ko-KR" altLang="en-US" sz="1400" dirty="0"/>
              <a:t>개</a:t>
            </a:r>
            <a:r>
              <a:rPr lang="en-US" altLang="ko-KR" sz="1400" dirty="0"/>
              <a:t> </a:t>
            </a:r>
            <a:r>
              <a:rPr lang="ko-KR" altLang="en-US" sz="1400" dirty="0"/>
              <a:t>탐색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그중 가장 가까운 </a:t>
            </a:r>
            <a:r>
              <a:rPr lang="en-US" altLang="ko-KR" sz="1400" dirty="0"/>
              <a:t>M</a:t>
            </a:r>
            <a:r>
              <a:rPr lang="ko-KR" altLang="en-US" sz="1400" dirty="0"/>
              <a:t>개를 골라 이웃 노드로 저장</a:t>
            </a:r>
            <a:endParaRPr lang="en-US" altLang="ko-KR" sz="1400" dirty="0"/>
          </a:p>
          <a:p>
            <a:r>
              <a:rPr lang="ko-KR" altLang="en-US" sz="1400" dirty="0"/>
              <a:t>해당 이웃 노드들에 대해서도 이웃 업데이트 진행</a:t>
            </a:r>
            <a:endParaRPr lang="en-US" altLang="ko-KR" sz="1400" dirty="0"/>
          </a:p>
          <a:p>
            <a:pPr marL="0" indent="0">
              <a:buNone/>
            </a:pPr>
            <a:endParaRPr lang="en-US" altLang="ko-Kore-KR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CE2E8-31CC-296B-57EB-6D5CCBC6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E1F7AB-000B-3758-113E-1F99C3C78614}"/>
              </a:ext>
            </a:extLst>
          </p:cNvPr>
          <p:cNvSpPr/>
          <p:nvPr/>
        </p:nvSpPr>
        <p:spPr>
          <a:xfrm>
            <a:off x="1222254" y="2525024"/>
            <a:ext cx="1708234" cy="2669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62C24B-9309-F8EB-BBB1-9A6F91CB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423403"/>
            <a:ext cx="4393955" cy="58350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30C252-3DD9-60F8-B501-E0BCB9F35827}"/>
              </a:ext>
            </a:extLst>
          </p:cNvPr>
          <p:cNvSpPr/>
          <p:nvPr/>
        </p:nvSpPr>
        <p:spPr>
          <a:xfrm>
            <a:off x="661481" y="2898843"/>
            <a:ext cx="4143984" cy="632701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4D75DF-4EC0-7A45-A974-00E0B95AC8A5}"/>
              </a:ext>
            </a:extLst>
          </p:cNvPr>
          <p:cNvSpPr/>
          <p:nvPr/>
        </p:nvSpPr>
        <p:spPr>
          <a:xfrm>
            <a:off x="659655" y="4081280"/>
            <a:ext cx="4143984" cy="471266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650775-C741-2F5D-632B-7EF05FDC6CCD}"/>
              </a:ext>
            </a:extLst>
          </p:cNvPr>
          <p:cNvSpPr/>
          <p:nvPr/>
        </p:nvSpPr>
        <p:spPr>
          <a:xfrm>
            <a:off x="4212077" y="4357990"/>
            <a:ext cx="145914" cy="194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38F29C-155F-9284-3EDF-91ECFD17B5F4}"/>
              </a:ext>
            </a:extLst>
          </p:cNvPr>
          <p:cNvSpPr/>
          <p:nvPr/>
        </p:nvSpPr>
        <p:spPr>
          <a:xfrm>
            <a:off x="659655" y="5214027"/>
            <a:ext cx="4143984" cy="379378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7EE718-34A7-0D65-6393-302B25A90491}"/>
              </a:ext>
            </a:extLst>
          </p:cNvPr>
          <p:cNvSpPr/>
          <p:nvPr/>
        </p:nvSpPr>
        <p:spPr>
          <a:xfrm>
            <a:off x="3683541" y="5398850"/>
            <a:ext cx="810638" cy="126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E87AE9-5242-6D26-D582-515A7BE97C89}"/>
              </a:ext>
            </a:extLst>
          </p:cNvPr>
          <p:cNvSpPr/>
          <p:nvPr/>
        </p:nvSpPr>
        <p:spPr>
          <a:xfrm>
            <a:off x="659655" y="5719034"/>
            <a:ext cx="4143984" cy="330778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81592F3-4992-2CA8-C4E5-517924162A5D}"/>
              </a:ext>
            </a:extLst>
          </p:cNvPr>
          <p:cNvSpPr/>
          <p:nvPr/>
        </p:nvSpPr>
        <p:spPr>
          <a:xfrm>
            <a:off x="659655" y="6174647"/>
            <a:ext cx="4143984" cy="401251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7EA968-5366-5059-DDFD-FE16EDC2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94" y="1479534"/>
            <a:ext cx="2440218" cy="2082490"/>
          </a:xfrm>
          <a:prstGeom prst="rect">
            <a:avLst/>
          </a:prstGeom>
        </p:spPr>
      </p:pic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BBD2B395-25B7-5253-F26E-C06873592417}"/>
              </a:ext>
            </a:extLst>
          </p:cNvPr>
          <p:cNvSpPr/>
          <p:nvPr/>
        </p:nvSpPr>
        <p:spPr>
          <a:xfrm>
            <a:off x="7371104" y="1563688"/>
            <a:ext cx="125678" cy="45397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왼쪽 중괄호[L] 16">
            <a:extLst>
              <a:ext uri="{FF2B5EF4-FFF2-40B4-BE49-F238E27FC236}">
                <a16:creationId xmlns:a16="http://schemas.microsoft.com/office/drawing/2014/main" id="{54695C6F-80B9-FC65-8735-4B06BFD971A9}"/>
              </a:ext>
            </a:extLst>
          </p:cNvPr>
          <p:cNvSpPr/>
          <p:nvPr/>
        </p:nvSpPr>
        <p:spPr>
          <a:xfrm>
            <a:off x="7415150" y="2425209"/>
            <a:ext cx="125678" cy="962639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343575-ED12-F098-7D88-ED0E476B9C20}"/>
              </a:ext>
            </a:extLst>
          </p:cNvPr>
          <p:cNvSpPr txBox="1"/>
          <p:nvPr/>
        </p:nvSpPr>
        <p:spPr>
          <a:xfrm>
            <a:off x="6047959" y="1652177"/>
            <a:ext cx="167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(1)</a:t>
            </a:r>
            <a:endParaRPr kumimoji="1" lang="ko-Kore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95088-AE40-0BF4-45B2-E7B7AE8A70F8}"/>
              </a:ext>
            </a:extLst>
          </p:cNvPr>
          <p:cNvSpPr txBox="1"/>
          <p:nvPr/>
        </p:nvSpPr>
        <p:spPr>
          <a:xfrm>
            <a:off x="4823324" y="2683878"/>
            <a:ext cx="254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ef_construction</a:t>
            </a:r>
            <a:r>
              <a:rPr kumimoji="1" lang="en-US" altLang="ko-Kore-KR" sz="1200" dirty="0"/>
              <a:t>)</a:t>
            </a:r>
            <a:br>
              <a:rPr kumimoji="1" lang="en-US" altLang="ko-Kore-KR" sz="1200" dirty="0"/>
            </a:br>
            <a:r>
              <a:rPr kumimoji="1" lang="en-US" altLang="ko-Kore-KR" sz="1200" dirty="0"/>
              <a:t>_select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914367-3232-3DDF-CF9E-A518075D38D8}"/>
              </a:ext>
            </a:extLst>
          </p:cNvPr>
          <p:cNvSpPr/>
          <p:nvPr/>
        </p:nvSpPr>
        <p:spPr>
          <a:xfrm>
            <a:off x="5053610" y="1423404"/>
            <a:ext cx="5316075" cy="220661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0F78DFFB-023B-E991-0BFE-F5E58B94D582}"/>
              </a:ext>
            </a:extLst>
          </p:cNvPr>
          <p:cNvSpPr/>
          <p:nvPr/>
        </p:nvSpPr>
        <p:spPr>
          <a:xfrm>
            <a:off x="6709006" y="2280156"/>
            <a:ext cx="841982" cy="2645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 dirty="0"/>
              <a:t>level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9297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AD0A3-95AE-4D8E-6A1E-4EAFD318E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FD57F9-3BB9-3EE1-5852-7BAEE2CE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HNSW python code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3F99CA-C096-1AB8-62DC-58BA9A98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563012"/>
            <a:ext cx="4618052" cy="4126589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9993C27E-9C1D-8FA6-1690-F22942759103}"/>
              </a:ext>
            </a:extLst>
          </p:cNvPr>
          <p:cNvSpPr txBox="1">
            <a:spLocks/>
          </p:cNvSpPr>
          <p:nvPr/>
        </p:nvSpPr>
        <p:spPr>
          <a:xfrm>
            <a:off x="5387648" y="3672715"/>
            <a:ext cx="5305752" cy="2900806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>
            <a:lvl1pPr marL="360363" indent="-360363" algn="l" defTabSz="521528" rtl="0" eaLnBrk="1" latinLnBrk="0" hangingPunct="1">
              <a:spcBef>
                <a:spcPct val="2000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defRPr kumimoji="1" sz="37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1pPr>
            <a:lvl2pPr marL="715963" indent="-296863" algn="l" defTabSz="521528" rtl="0" eaLnBrk="1" latinLnBrk="0" hangingPunct="1">
              <a:spcBef>
                <a:spcPct val="20000"/>
              </a:spcBef>
              <a:buClrTx/>
              <a:buSzPct val="80000"/>
              <a:buFont typeface="Arial" panose="020B0604020202020204" pitchFamily="34" charset="0"/>
              <a:buChar char="−"/>
              <a:defRPr kumimoji="1" sz="32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2pPr>
            <a:lvl3pPr marL="98425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•"/>
              <a:defRPr kumimoji="1" sz="27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3pPr>
            <a:lvl4pPr marL="1257300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–"/>
              <a:defRPr kumimoji="1" sz="23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4pPr>
            <a:lvl5pPr marL="1525588" indent="-250825" algn="l" defTabSz="521528" rtl="0" eaLnBrk="1" latinLnBrk="0" hangingPunct="1">
              <a:spcBef>
                <a:spcPct val="20000"/>
              </a:spcBef>
              <a:buClr>
                <a:srgbClr val="AA0000"/>
              </a:buClr>
              <a:buFont typeface="Arial"/>
              <a:buChar char="»"/>
              <a:defRPr kumimoji="1" sz="2300" kern="1200">
                <a:solidFill>
                  <a:schemeClr val="tx1"/>
                </a:solidFill>
                <a:latin typeface="Calibri"/>
                <a:ea typeface=""/>
                <a:cs typeface="Calibri"/>
              </a:defRPr>
            </a:lvl5pPr>
            <a:lvl6pPr marL="2868404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521528" rtl="0" eaLnBrk="1" latinLnBrk="0" hangingPunct="1">
              <a:spcBef>
                <a:spcPct val="20000"/>
              </a:spcBef>
              <a:buFont typeface="Arial"/>
              <a:buChar char="•"/>
              <a:defRPr kumimoji="1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lvl="1" indent="0">
              <a:buNone/>
            </a:pPr>
            <a:endParaRPr lang="en-US" altLang="ko-Kore-KR" sz="1500" dirty="0"/>
          </a:p>
          <a:p>
            <a:r>
              <a:rPr lang="ko-KR" altLang="en-US" sz="1400" dirty="0"/>
              <a:t>마지막</a:t>
            </a:r>
            <a:r>
              <a:rPr lang="en-US" altLang="ko-KR" sz="1400" dirty="0"/>
              <a:t> layer </a:t>
            </a:r>
            <a:r>
              <a:rPr lang="ko-KR" altLang="en-US" sz="1400" dirty="0"/>
              <a:t>제외</a:t>
            </a:r>
            <a:r>
              <a:rPr lang="en-US" altLang="ko-KR" sz="1400" dirty="0"/>
              <a:t>,</a:t>
            </a:r>
            <a:r>
              <a:rPr lang="ko-KR" altLang="en-US" sz="1400" dirty="0"/>
              <a:t> 가장 가까운 노드 하나만 탐색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ef</a:t>
            </a:r>
            <a:r>
              <a:rPr lang="en-US" altLang="ko-KR" sz="1400" dirty="0"/>
              <a:t> = 1)</a:t>
            </a:r>
            <a:endParaRPr lang="en-US" altLang="ko-Kore-KR" sz="1400" dirty="0"/>
          </a:p>
          <a:p>
            <a:endParaRPr lang="en-US" altLang="ko-Kore-KR" sz="1400" dirty="0"/>
          </a:p>
          <a:p>
            <a:r>
              <a:rPr lang="ko-KR" altLang="en-US" sz="1400" dirty="0"/>
              <a:t>마지막 </a:t>
            </a:r>
            <a:r>
              <a:rPr lang="en-US" altLang="ko-KR" sz="1400" dirty="0"/>
              <a:t>layer</a:t>
            </a:r>
            <a:r>
              <a:rPr lang="ko-KR" altLang="en-US" sz="1400" dirty="0"/>
              <a:t>에서는</a:t>
            </a:r>
            <a:r>
              <a:rPr lang="en-US" altLang="ko-KR" sz="1400" dirty="0"/>
              <a:t> </a:t>
            </a:r>
            <a:r>
              <a:rPr lang="ko-KR" altLang="en-US" sz="1400" dirty="0"/>
              <a:t>가까운 노드 </a:t>
            </a:r>
            <a:r>
              <a:rPr lang="en-US" altLang="ko-KR" sz="1400" dirty="0" err="1"/>
              <a:t>efSearch</a:t>
            </a:r>
            <a:r>
              <a:rPr lang="ko-KR" altLang="en-US" sz="1400" dirty="0"/>
              <a:t>개</a:t>
            </a:r>
            <a:r>
              <a:rPr lang="en-US" altLang="ko-KR" sz="1400" dirty="0"/>
              <a:t> </a:t>
            </a:r>
            <a:r>
              <a:rPr lang="ko-KR" altLang="en-US" sz="1400" dirty="0"/>
              <a:t>탐색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그중 가장 가까운 </a:t>
            </a:r>
            <a:r>
              <a:rPr lang="en-US" altLang="ko-KR" sz="1400" dirty="0"/>
              <a:t>K</a:t>
            </a:r>
            <a:r>
              <a:rPr lang="ko-KR" altLang="en-US" sz="1400" dirty="0"/>
              <a:t>개를 골라</a:t>
            </a:r>
            <a:r>
              <a:rPr lang="en-US" altLang="ko-KR" sz="1400" dirty="0"/>
              <a:t> </a:t>
            </a:r>
            <a:r>
              <a:rPr lang="ko-KR" altLang="en-US" sz="1400" dirty="0"/>
              <a:t>검색 결과로 반환</a:t>
            </a:r>
            <a:endParaRPr lang="en-US" altLang="ko-KR" sz="1400" dirty="0"/>
          </a:p>
          <a:p>
            <a:endParaRPr lang="ko-Kore-KR" altLang="en-US" sz="15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9D471C-63FE-C1D4-B2A7-00AC116CA25F}"/>
              </a:ext>
            </a:extLst>
          </p:cNvPr>
          <p:cNvSpPr/>
          <p:nvPr/>
        </p:nvSpPr>
        <p:spPr>
          <a:xfrm>
            <a:off x="817247" y="3717656"/>
            <a:ext cx="4234461" cy="414352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B636D7-92F4-068F-1F02-C877036753C5}"/>
              </a:ext>
            </a:extLst>
          </p:cNvPr>
          <p:cNvSpPr/>
          <p:nvPr/>
        </p:nvSpPr>
        <p:spPr>
          <a:xfrm>
            <a:off x="4683544" y="3900881"/>
            <a:ext cx="116111" cy="171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5C0088-13F7-6612-3FDF-2FD8E92485CB}"/>
              </a:ext>
            </a:extLst>
          </p:cNvPr>
          <p:cNvSpPr/>
          <p:nvPr/>
        </p:nvSpPr>
        <p:spPr>
          <a:xfrm>
            <a:off x="796226" y="4234578"/>
            <a:ext cx="4255482" cy="333561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DC71E1-9F48-1EE1-8715-BC595BE101B6}"/>
              </a:ext>
            </a:extLst>
          </p:cNvPr>
          <p:cNvSpPr/>
          <p:nvPr/>
        </p:nvSpPr>
        <p:spPr>
          <a:xfrm>
            <a:off x="4189590" y="4394332"/>
            <a:ext cx="645064" cy="111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28BC85-F52F-08FB-821A-F8CCD285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70" y="1799378"/>
            <a:ext cx="2044897" cy="1745121"/>
          </a:xfrm>
          <a:prstGeom prst="rect">
            <a:avLst/>
          </a:prstGeom>
        </p:spPr>
      </p:pic>
      <p:sp>
        <p:nvSpPr>
          <p:cNvPr id="25" name="왼쪽 중괄호[L] 24">
            <a:extLst>
              <a:ext uri="{FF2B5EF4-FFF2-40B4-BE49-F238E27FC236}">
                <a16:creationId xmlns:a16="http://schemas.microsoft.com/office/drawing/2014/main" id="{50EA3E26-F110-778B-9BDA-62F24D55DE2B}"/>
              </a:ext>
            </a:extLst>
          </p:cNvPr>
          <p:cNvSpPr/>
          <p:nvPr/>
        </p:nvSpPr>
        <p:spPr>
          <a:xfrm rot="10800000">
            <a:off x="7706274" y="1902882"/>
            <a:ext cx="121847" cy="111028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왼쪽 중괄호[L] 25">
            <a:extLst>
              <a:ext uri="{FF2B5EF4-FFF2-40B4-BE49-F238E27FC236}">
                <a16:creationId xmlns:a16="http://schemas.microsoft.com/office/drawing/2014/main" id="{2B42AFA2-0F89-D526-A969-8F9386171628}"/>
              </a:ext>
            </a:extLst>
          </p:cNvPr>
          <p:cNvSpPr/>
          <p:nvPr/>
        </p:nvSpPr>
        <p:spPr>
          <a:xfrm rot="10800000">
            <a:off x="7699488" y="3231535"/>
            <a:ext cx="116686" cy="18378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6504A-ED8F-AB2A-F6B1-16D158A7CC2D}"/>
              </a:ext>
            </a:extLst>
          </p:cNvPr>
          <p:cNvSpPr txBox="1"/>
          <p:nvPr/>
        </p:nvSpPr>
        <p:spPr>
          <a:xfrm>
            <a:off x="7918607" y="2292211"/>
            <a:ext cx="189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(1)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E04F17-3D3D-E543-BE6E-781E2FB6AAC2}"/>
              </a:ext>
            </a:extLst>
          </p:cNvPr>
          <p:cNvSpPr txBox="1"/>
          <p:nvPr/>
        </p:nvSpPr>
        <p:spPr>
          <a:xfrm>
            <a:off x="7918607" y="3168881"/>
            <a:ext cx="1816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_</a:t>
            </a:r>
            <a:r>
              <a:rPr kumimoji="1" lang="en-US" altLang="ko-Kore-KR" sz="1200" dirty="0" err="1"/>
              <a:t>search_layer</a:t>
            </a:r>
            <a:r>
              <a:rPr kumimoji="1" lang="en-US" altLang="ko-Kore-KR" sz="1200" dirty="0"/>
              <a:t>(</a:t>
            </a:r>
            <a:r>
              <a:rPr lang="en-US" altLang="ko-Kore-KR" sz="1200" dirty="0" err="1"/>
              <a:t>ef_search</a:t>
            </a:r>
            <a:r>
              <a:rPr kumimoji="1" lang="en-US" altLang="ko-Kore-KR" sz="1200" dirty="0"/>
              <a:t>)</a:t>
            </a:r>
            <a:endParaRPr kumimoji="1" lang="ko-Kore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E6011-B1A3-0A56-E74F-2D8E802F6E3A}"/>
              </a:ext>
            </a:extLst>
          </p:cNvPr>
          <p:cNvSpPr/>
          <p:nvPr/>
        </p:nvSpPr>
        <p:spPr>
          <a:xfrm>
            <a:off x="5262664" y="1568632"/>
            <a:ext cx="5107021" cy="220661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9301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606FA84-F5B2-D71D-31D1-0EF9DC1EF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623B26-13C9-6A6B-0ADD-A44DC96A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ko-Kore-KR" altLang="en-US" dirty="0"/>
              <a:t>성능</a:t>
            </a:r>
            <a:r>
              <a:rPr lang="ko-KR" altLang="en-US" dirty="0"/>
              <a:t> </a:t>
            </a:r>
            <a:r>
              <a:rPr lang="ko-Kore-KR" altLang="en-US" dirty="0"/>
              <a:t>평가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practice.ipynb</a:t>
            </a:r>
            <a:r>
              <a:rPr lang="en-US" altLang="ko-KR" dirty="0"/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067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DCC8A1-44CD-DC00-AD4B-C57499ADB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70" y="1563012"/>
            <a:ext cx="9624060" cy="5357865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Similarity search</a:t>
            </a:r>
          </a:p>
          <a:p>
            <a:pPr lvl="1"/>
            <a:r>
              <a:rPr lang="ko-KR" altLang="en-US" sz="2200" dirty="0"/>
              <a:t>쿼리 벡터와 가장 유사한 벡터를 찾아내는 작업</a:t>
            </a:r>
            <a:endParaRPr lang="en-US" altLang="ko-KR" sz="2200" dirty="0"/>
          </a:p>
          <a:p>
            <a:pPr lvl="1"/>
            <a:r>
              <a:rPr lang="ko-KR" altLang="en-US" sz="2200" dirty="0"/>
              <a:t>모든 벡터와 직접 비교할 경우 연산 비용이 크게 증가함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r>
              <a:rPr lang="en-US" altLang="ko-KR" sz="2200" dirty="0"/>
              <a:t>ANN (Approximate Nearest Neighbor)</a:t>
            </a:r>
          </a:p>
          <a:p>
            <a:pPr lvl="1"/>
            <a:r>
              <a:rPr lang="ko-KR" altLang="en-US" sz="2200" dirty="0"/>
              <a:t>검색 비용을 줄이기 위해 약간의 정확도를 희생하는 탐색 방법</a:t>
            </a:r>
            <a:endParaRPr lang="en-US" altLang="ko-KR" sz="2200" dirty="0"/>
          </a:p>
          <a:p>
            <a:pPr lvl="1"/>
            <a:r>
              <a:rPr lang="en-US" altLang="ko-KR" sz="2200" dirty="0"/>
              <a:t>EX. </a:t>
            </a:r>
          </a:p>
          <a:p>
            <a:pPr lvl="2"/>
            <a:r>
              <a:rPr lang="en-US" altLang="ko-KR" sz="2200" dirty="0"/>
              <a:t>IVF, HNSW: </a:t>
            </a:r>
            <a:r>
              <a:rPr lang="ko-KR" altLang="en-US" sz="2200" dirty="0"/>
              <a:t>인덱스를 활용해 비교 벡터 수를 줄임</a:t>
            </a:r>
            <a:endParaRPr lang="en-US" altLang="ko-KR" sz="2200" dirty="0"/>
          </a:p>
          <a:p>
            <a:pPr lvl="2"/>
            <a:r>
              <a:rPr lang="en-US" altLang="ko-KR" sz="2200" dirty="0"/>
              <a:t>Quantization: </a:t>
            </a:r>
            <a:r>
              <a:rPr lang="ko-KR" altLang="en-US" sz="2200" dirty="0"/>
              <a:t>벡터를 압축하여 연산 효율을 개선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성능 평가</a:t>
            </a:r>
            <a:r>
              <a:rPr lang="en-US" altLang="ko-KR" sz="2200" dirty="0"/>
              <a:t> </a:t>
            </a:r>
            <a:r>
              <a:rPr lang="ko-KR" altLang="en-US" sz="2200" dirty="0"/>
              <a:t>지표</a:t>
            </a:r>
            <a:endParaRPr lang="en-US" altLang="ko-KR" sz="2200" dirty="0"/>
          </a:p>
          <a:p>
            <a:pPr lvl="1"/>
            <a:r>
              <a:rPr lang="en-US" altLang="ko-KR" sz="2200" dirty="0"/>
              <a:t>Build</a:t>
            </a:r>
            <a:r>
              <a:rPr lang="ko-KR" altLang="en-US" sz="2200" dirty="0"/>
              <a:t> 단계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build time, index size</a:t>
            </a:r>
          </a:p>
          <a:p>
            <a:pPr lvl="1"/>
            <a:r>
              <a:rPr lang="en-US" altLang="ko-KR" sz="2200" dirty="0"/>
              <a:t>Search</a:t>
            </a:r>
            <a:r>
              <a:rPr lang="ko-KR" altLang="en-US" sz="2200" dirty="0"/>
              <a:t> 단계</a:t>
            </a:r>
            <a:r>
              <a:rPr lang="en-US" altLang="ko-KR" sz="2200" dirty="0"/>
              <a:t>: search time, accuracy</a:t>
            </a:r>
            <a:r>
              <a:rPr lang="ko-KR" altLang="en-US" sz="2200" dirty="0"/>
              <a:t> </a:t>
            </a:r>
            <a:r>
              <a:rPr lang="en-US" altLang="ko-KR" sz="2200" dirty="0"/>
              <a:t>(ex. Recall)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0670EE-B860-E817-FCD0-F0F4E10D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dirty="0"/>
              <a:t>Vector Indexing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2655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DC5E309-1815-9F11-7BA7-C81926E1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2FA953-1A6E-3AA6-B969-AF53646E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ko-Kore-KR" altLang="en-US" dirty="0"/>
              <a:t>과제</a:t>
            </a:r>
            <a:r>
              <a:rPr lang="ko-KR" altLang="en-US" dirty="0"/>
              <a:t> 소개 </a:t>
            </a:r>
            <a:r>
              <a:rPr lang="en-US" altLang="ko-KR" dirty="0"/>
              <a:t>(</a:t>
            </a:r>
            <a:r>
              <a:rPr lang="en-US" altLang="ko-KR" dirty="0" err="1"/>
              <a:t>homework.ipynb</a:t>
            </a:r>
            <a:r>
              <a:rPr lang="en-US" altLang="ko-KR" dirty="0"/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3652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37705F-EA66-7116-DAC7-DCA53D73D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6837293"/>
            <a:ext cx="9623425" cy="3706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c</a:t>
            </a:r>
            <a:r>
              <a:rPr lang="en-US" altLang="ko-Kore-KR" dirty="0"/>
              <a:t>lustering</a:t>
            </a:r>
            <a:r>
              <a:rPr lang="ko-KR" altLang="en-US" dirty="0"/>
              <a:t> 진행</a:t>
            </a:r>
            <a:r>
              <a:rPr lang="en-US" altLang="ko-KR" dirty="0"/>
              <a:t> (region</a:t>
            </a:r>
            <a:r>
              <a:rPr lang="ko-KR" altLang="en-US" dirty="0"/>
              <a:t> 수를 결정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0E72F2D-A5B5-DC88-6BA9-6E3805EC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R" dirty="0"/>
              <a:t>IVF visualization (build)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215015-BDE2-DFF7-646E-1823150B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82" y="1490422"/>
            <a:ext cx="815263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9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EC32A6-B3C1-5CB3-510F-B4B80E52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6786879"/>
            <a:ext cx="9623425" cy="68548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탐색할 </a:t>
            </a:r>
            <a:r>
              <a:rPr lang="en-US" altLang="ko-KR" sz="2000" dirty="0"/>
              <a:t>cluster</a:t>
            </a:r>
            <a:r>
              <a:rPr lang="ko-KR" altLang="en-US" sz="2000" dirty="0"/>
              <a:t> 수 결정 </a:t>
            </a:r>
            <a:r>
              <a:rPr lang="en-US" altLang="ko-KR" sz="2000" dirty="0"/>
              <a:t>( search time ↔︎ accuracy trade-off)</a:t>
            </a:r>
            <a:endParaRPr lang="ko-Kore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807796-DED7-F864-1EEB-6850C744F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R" dirty="0"/>
              <a:t>IVF visualization (search)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6567CA-08B9-7330-06FE-524C0CD5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99" y="1563688"/>
            <a:ext cx="81408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6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759EB7-CF78-5A4A-FA1F-DB9D8AB76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3589019"/>
            <a:ext cx="9623425" cy="3165793"/>
          </a:xfrm>
        </p:spPr>
        <p:txBody>
          <a:bodyPr>
            <a:normAutofit/>
          </a:bodyPr>
          <a:lstStyle/>
          <a:p>
            <a:r>
              <a:rPr lang="en-US" altLang="ko-Kore-KR" sz="2200" dirty="0" err="1"/>
              <a:t>n_cluster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cluster </a:t>
            </a:r>
            <a:r>
              <a:rPr lang="ko-KR" altLang="en-US" sz="2200" dirty="0"/>
              <a:t>개수</a:t>
            </a:r>
            <a:endParaRPr lang="en-US" altLang="ko-Kore-KR" sz="2200" dirty="0"/>
          </a:p>
          <a:p>
            <a:r>
              <a:rPr lang="en-US" altLang="ko-Kore-KR" sz="2200" dirty="0" err="1"/>
              <a:t>distance_type</a:t>
            </a:r>
            <a:r>
              <a:rPr lang="en-US" altLang="ko-KR" sz="2200" dirty="0"/>
              <a:t>:</a:t>
            </a:r>
            <a:r>
              <a:rPr lang="ko-KR" altLang="en-US" sz="2200" dirty="0"/>
              <a:t> 사용할 </a:t>
            </a:r>
            <a:r>
              <a:rPr lang="en-US" altLang="ko-KR" sz="2200" dirty="0"/>
              <a:t>distance measure</a:t>
            </a:r>
            <a:endParaRPr lang="en-US" altLang="ko-Kore-KR" sz="2200" dirty="0"/>
          </a:p>
          <a:p>
            <a:r>
              <a:rPr lang="en-US" altLang="ko-Kore-KR" sz="2200" dirty="0" err="1"/>
              <a:t>kmeans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clustering</a:t>
            </a:r>
            <a:r>
              <a:rPr lang="ko-KR" altLang="en-US" sz="2200" dirty="0"/>
              <a:t> 시에 사용할 모듈</a:t>
            </a:r>
            <a:endParaRPr lang="en-US" altLang="ko-Kore-KR" sz="2200" dirty="0"/>
          </a:p>
          <a:p>
            <a:r>
              <a:rPr lang="en-US" altLang="ko-Kore-KR" sz="2200" dirty="0" err="1"/>
              <a:t>inverted_index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clustering </a:t>
            </a:r>
            <a:r>
              <a:rPr lang="ko-KR" altLang="en-US" sz="2200" dirty="0"/>
              <a:t>결과를 저장할 </a:t>
            </a:r>
            <a:r>
              <a:rPr lang="en-US" altLang="ko-KR" sz="2200" dirty="0"/>
              <a:t>dictionary</a:t>
            </a:r>
            <a:endParaRPr lang="en-US" altLang="ko-Kore-KR" sz="2200" dirty="0"/>
          </a:p>
          <a:p>
            <a:r>
              <a:rPr lang="en-US" altLang="ko-Kore-KR" sz="2200" dirty="0"/>
              <a:t>data</a:t>
            </a:r>
            <a:r>
              <a:rPr lang="en-US" altLang="ko-KR" sz="2200" dirty="0"/>
              <a:t>:</a:t>
            </a:r>
            <a:r>
              <a:rPr lang="ko-KR" altLang="en-US" sz="2200" dirty="0"/>
              <a:t> 원본 벡터 데이터</a:t>
            </a:r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DB01FD-1EB7-D09B-812E-B8076783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IVF python code</a:t>
            </a:r>
            <a:endParaRPr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62EB76-39A4-EC51-F4CA-F1F3D1A2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563012"/>
            <a:ext cx="6502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4EF30-FB09-546A-59C7-9D685359F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42F103-0598-8CA0-1AAF-2331AE63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4589105"/>
            <a:ext cx="9623425" cy="2291437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clustering </a:t>
            </a:r>
            <a:r>
              <a:rPr lang="ko-KR" altLang="en-US" sz="2200" dirty="0"/>
              <a:t>진행 후 </a:t>
            </a:r>
            <a:r>
              <a:rPr lang="en-US" altLang="ko-KR" sz="2200" dirty="0" err="1"/>
              <a:t>inverted_index</a:t>
            </a:r>
            <a:r>
              <a:rPr lang="ko-KR" altLang="en-US" sz="2200" dirty="0" err="1"/>
              <a:t>에</a:t>
            </a:r>
            <a:r>
              <a:rPr lang="ko-KR" altLang="en-US" sz="2200" dirty="0"/>
              <a:t> 저장</a:t>
            </a:r>
            <a:endParaRPr lang="en-US" altLang="ko-KR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138269-5191-2D40-62F1-FD4EB237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IVF python code (build)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036806-1F28-6E47-109B-04EA7FD3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579862"/>
            <a:ext cx="6565900" cy="2933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B8BEE8-F50B-D83E-75F0-B794DA787C22}"/>
              </a:ext>
            </a:extLst>
          </p:cNvPr>
          <p:cNvSpPr/>
          <p:nvPr/>
        </p:nvSpPr>
        <p:spPr>
          <a:xfrm>
            <a:off x="1082889" y="2767486"/>
            <a:ext cx="1708234" cy="2669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6D67F2-A5ED-FA7A-13E6-19377552398B}"/>
              </a:ext>
            </a:extLst>
          </p:cNvPr>
          <p:cNvSpPr/>
          <p:nvPr/>
        </p:nvSpPr>
        <p:spPr>
          <a:xfrm>
            <a:off x="1082888" y="3678296"/>
            <a:ext cx="3922623" cy="2669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9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AFAA7-F44E-AE3C-CFE2-DBF786DC0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6BF9F9-FDEE-4143-949A-82056238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5795009"/>
            <a:ext cx="9623425" cy="1463041"/>
          </a:xfrm>
        </p:spPr>
        <p:txBody>
          <a:bodyPr>
            <a:normAutofit/>
          </a:bodyPr>
          <a:lstStyle/>
          <a:p>
            <a:r>
              <a:rPr lang="en-US" altLang="ko-Kore-KR" sz="2200" dirty="0"/>
              <a:t>cluster centroid</a:t>
            </a:r>
            <a:r>
              <a:rPr lang="ko-KR" altLang="en-US" sz="2200" dirty="0"/>
              <a:t>와 </a:t>
            </a:r>
            <a:r>
              <a:rPr lang="en-US" altLang="ko-KR" sz="2200" dirty="0"/>
              <a:t>query</a:t>
            </a:r>
            <a:r>
              <a:rPr lang="ko-KR" altLang="en-US" sz="2200" dirty="0"/>
              <a:t>의 거리 계산</a:t>
            </a:r>
            <a:endParaRPr lang="en-US" altLang="ko-KR" sz="2200" dirty="0"/>
          </a:p>
          <a:p>
            <a:r>
              <a:rPr lang="en-US" altLang="ko-KR" sz="2200" dirty="0"/>
              <a:t>n-probes</a:t>
            </a:r>
            <a:r>
              <a:rPr lang="ko-KR" altLang="en-US" sz="2200" dirty="0"/>
              <a:t>개의 근접 </a:t>
            </a:r>
            <a:r>
              <a:rPr lang="en-US" altLang="ko-KR" sz="2200" dirty="0"/>
              <a:t>cluster </a:t>
            </a:r>
            <a:r>
              <a:rPr lang="ko-KR" altLang="en-US" sz="2200" dirty="0"/>
              <a:t>선택</a:t>
            </a:r>
            <a:endParaRPr lang="en-US" altLang="ko-KR" sz="2200" dirty="0"/>
          </a:p>
          <a:p>
            <a:r>
              <a:rPr lang="ko-KR" altLang="en-US" sz="2200" dirty="0"/>
              <a:t>해당 </a:t>
            </a:r>
            <a:r>
              <a:rPr lang="en-US" altLang="ko-KR" sz="2200" dirty="0"/>
              <a:t>cluster</a:t>
            </a:r>
            <a:r>
              <a:rPr lang="ko-KR" altLang="en-US" sz="2200" dirty="0"/>
              <a:t> 내에 있는 </a:t>
            </a:r>
            <a:r>
              <a:rPr lang="en-US" altLang="ko-KR" sz="2200" dirty="0"/>
              <a:t>vector</a:t>
            </a:r>
            <a:r>
              <a:rPr lang="ko-KR" altLang="en-US" sz="2200" dirty="0"/>
              <a:t> 중 상위 </a:t>
            </a:r>
            <a:r>
              <a:rPr lang="en-US" altLang="ko-KR" sz="2200" dirty="0"/>
              <a:t>k</a:t>
            </a:r>
            <a:r>
              <a:rPr lang="ko-KR" altLang="en-US" sz="2200" dirty="0"/>
              <a:t>개 반환</a:t>
            </a:r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505094-2072-36B4-3998-6099F88BF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r>
              <a:rPr lang="en-US" altLang="ko-Kore-KR" dirty="0"/>
              <a:t>IVF python code (build)</a:t>
            </a:r>
            <a:endParaRPr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518BC2-BD9E-F7AE-0B37-BB653F48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" y="1509031"/>
            <a:ext cx="6727784" cy="41998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1F3CD68-9472-97D7-895E-71A51980AA71}"/>
              </a:ext>
            </a:extLst>
          </p:cNvPr>
          <p:cNvSpPr/>
          <p:nvPr/>
        </p:nvSpPr>
        <p:spPr>
          <a:xfrm>
            <a:off x="877148" y="2769506"/>
            <a:ext cx="6300892" cy="53376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F67332-CD16-88BB-81CC-E76DFAC65EA2}"/>
              </a:ext>
            </a:extLst>
          </p:cNvPr>
          <p:cNvSpPr/>
          <p:nvPr/>
        </p:nvSpPr>
        <p:spPr>
          <a:xfrm>
            <a:off x="877148" y="4257993"/>
            <a:ext cx="6300892" cy="449944"/>
          </a:xfrm>
          <a:prstGeom prst="rect">
            <a:avLst/>
          </a:prstGeom>
          <a:solidFill>
            <a:srgbClr val="C0504D">
              <a:alpha val="14902"/>
            </a:srgbClr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1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6862-3E4D-E26F-6BB9-2144C743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F5313F-EC64-16C7-C60E-66DAFCB9B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88" y="6709409"/>
            <a:ext cx="9623425" cy="651193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hierarchical</a:t>
            </a:r>
            <a:r>
              <a:rPr lang="ko-KR" altLang="en-US" sz="2200" dirty="0"/>
              <a:t> </a:t>
            </a:r>
            <a:r>
              <a:rPr lang="en-US" altLang="ko-KR" sz="2200" dirty="0"/>
              <a:t>graph</a:t>
            </a:r>
            <a:r>
              <a:rPr lang="ko-KR" altLang="en-US" sz="2200" dirty="0"/>
              <a:t> 생성</a:t>
            </a:r>
            <a:endParaRPr lang="ko-Kore-KR" altLang="en-US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383934-E43B-FAD4-B7E6-800DA6CF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>
            <a:normAutofit/>
          </a:bodyPr>
          <a:lstStyle/>
          <a:p>
            <a:r>
              <a:rPr lang="en-US" altLang="ko-KR" dirty="0"/>
              <a:t>HNSW visualization (build)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7BFC3-65A2-1560-E8C3-7C680ED0B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75" y="1441680"/>
            <a:ext cx="809705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0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30919</TotalTime>
  <Words>1399</Words>
  <Application>Microsoft Macintosh PowerPoint</Application>
  <PresentationFormat>사용자 지정</PresentationFormat>
  <Paragraphs>446</Paragraphs>
  <Slides>30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나눔고딕</vt:lpstr>
      <vt:lpstr>Arial</vt:lpstr>
      <vt:lpstr>Calibri</vt:lpstr>
      <vt:lpstr>Wingdings</vt:lpstr>
      <vt:lpstr>Office Theme</vt:lpstr>
      <vt:lpstr>Indexing Techniques  for Vector Databases</vt:lpstr>
      <vt:lpstr>실습 목표 및 과제 소개</vt:lpstr>
      <vt:lpstr>Vector Indexing</vt:lpstr>
      <vt:lpstr>IVF visualization (build)</vt:lpstr>
      <vt:lpstr>IVF visualization (search)</vt:lpstr>
      <vt:lpstr>IVF python code</vt:lpstr>
      <vt:lpstr>IVF python code (build)</vt:lpstr>
      <vt:lpstr>IVF python code (build)</vt:lpstr>
      <vt:lpstr>HNSW visualization (build)</vt:lpstr>
      <vt:lpstr>HNSW visualization (search)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HNSW python code</vt:lpstr>
      <vt:lpstr>성능 평가 (practice.ipynb)</vt:lpstr>
      <vt:lpstr>과제 소개 (homework.ipynb)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Jamyung Kim</dc:creator>
  <cp:lastModifiedBy>jaewon.oh0@gmail.com</cp:lastModifiedBy>
  <cp:revision>1401</cp:revision>
  <cp:lastPrinted>2020-10-16T05:42:51Z</cp:lastPrinted>
  <dcterms:created xsi:type="dcterms:W3CDTF">2012-03-05T07:30:00Z</dcterms:created>
  <dcterms:modified xsi:type="dcterms:W3CDTF">2024-11-06T08:52:42Z</dcterms:modified>
</cp:coreProperties>
</file>